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919" r:id="rId2"/>
  </p:sldMasterIdLst>
  <p:notesMasterIdLst>
    <p:notesMasterId r:id="rId39"/>
  </p:notesMasterIdLst>
  <p:handoutMasterIdLst>
    <p:handoutMasterId r:id="rId40"/>
  </p:handoutMasterIdLst>
  <p:sldIdLst>
    <p:sldId id="1010" r:id="rId3"/>
    <p:sldId id="1561" r:id="rId4"/>
    <p:sldId id="1549" r:id="rId5"/>
    <p:sldId id="1453" r:id="rId6"/>
    <p:sldId id="1454" r:id="rId7"/>
    <p:sldId id="1455" r:id="rId8"/>
    <p:sldId id="1456" r:id="rId9"/>
    <p:sldId id="1458" r:id="rId10"/>
    <p:sldId id="1459" r:id="rId11"/>
    <p:sldId id="1460" r:id="rId12"/>
    <p:sldId id="1461" r:id="rId13"/>
    <p:sldId id="1462" r:id="rId14"/>
    <p:sldId id="1464" r:id="rId15"/>
    <p:sldId id="1465" r:id="rId16"/>
    <p:sldId id="1466" r:id="rId17"/>
    <p:sldId id="1467" r:id="rId18"/>
    <p:sldId id="1468" r:id="rId19"/>
    <p:sldId id="1469" r:id="rId20"/>
    <p:sldId id="1470" r:id="rId21"/>
    <p:sldId id="1472" r:id="rId22"/>
    <p:sldId id="1473" r:id="rId23"/>
    <p:sldId id="1475" r:id="rId24"/>
    <p:sldId id="1478" r:id="rId25"/>
    <p:sldId id="1481" r:id="rId26"/>
    <p:sldId id="1482" r:id="rId27"/>
    <p:sldId id="1483" r:id="rId28"/>
    <p:sldId id="1486" r:id="rId29"/>
    <p:sldId id="1487" r:id="rId30"/>
    <p:sldId id="1521" r:id="rId31"/>
    <p:sldId id="1522" r:id="rId32"/>
    <p:sldId id="1544" r:id="rId33"/>
    <p:sldId id="1545" r:id="rId34"/>
    <p:sldId id="1523" r:id="rId35"/>
    <p:sldId id="1553" r:id="rId36"/>
    <p:sldId id="1527" r:id="rId37"/>
    <p:sldId id="1562" r:id="rId3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F3300"/>
    <a:srgbClr val="FF0000"/>
    <a:srgbClr val="333333"/>
    <a:srgbClr val="FF0066"/>
    <a:srgbClr val="0000FF"/>
    <a:srgbClr val="FF3399"/>
    <a:srgbClr val="FF9900"/>
    <a:srgbClr val="33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2" autoAdjust="0"/>
    <p:restoredTop sz="95032" autoAdjust="0"/>
  </p:normalViewPr>
  <p:slideViewPr>
    <p:cSldViewPr>
      <p:cViewPr varScale="1">
        <p:scale>
          <a:sx n="107" d="100"/>
          <a:sy n="107" d="100"/>
        </p:scale>
        <p:origin x="127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9C9D8D-555A-45C1-A520-93666B17B4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668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6FC1811-1369-49A8-BBF1-43540B5D411D}" type="datetimeFigureOut">
              <a:rPr lang="en-US"/>
              <a:pPr>
                <a:defRPr/>
              </a:pPr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D47722E-5B24-46B4-B145-B0FBDFA76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8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Beachey</a:t>
            </a:r>
            <a:r>
              <a:rPr lang="en-US" dirty="0" smtClean="0"/>
              <a:t>, Janelle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47722E-5B24-46B4-B145-B0FBDFA761B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82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Pena, Sade </a:t>
            </a: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5C97048E-B525-475C-A03C-CD1484076621}" type="slidenum">
              <a:rPr lang="en-US" altLang="en-US" sz="1200" smtClean="0"/>
              <a:pPr/>
              <a:t>25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6873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A1CC5-9833-4D42-8C19-CE2D181E7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1884-965E-4A26-BD17-0F3D34745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2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C84D2-D556-4102-BC3D-248B3C549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448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E19708F-0E38-416E-A438-2822A55CA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99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588A69D-E1A1-4754-9765-0A590BC32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47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33FA377-FFD0-4A1E-BF78-78F58945C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2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0C9D88D-834B-4487-8E0C-B036AAA2F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67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0714C25-3857-407D-A1B8-39972638C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2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B2C9ABD-FA8C-45F1-BFEE-40604600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B36795F-249D-4A69-BA7F-9D9FA21A8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96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A1D1D6A9-E99A-4FA4-8EE2-64D95E3A2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8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55D8C-D755-489C-8577-FFE34EA05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4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12ED4B3-90CE-4230-9D14-EC7FCFE6C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38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4C411A0-3C35-471F-90CD-7713EDAFD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29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5E842D2-3B28-4D8B-8D74-0245039A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3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BDEB-27D6-4417-ABD8-F152C1FE3F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2D1F2-6D67-42B7-8FC7-C382DE603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3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5CBDF-D8F7-44C5-AF9F-6C87EF8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4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DA1B8-79BD-4A8B-BAEF-805C2F401E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10987-2932-4550-855B-5CCE9711B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0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785CD-E1AD-463E-B25C-CD6C7DB23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F803-4F79-4B1C-B749-4A9011B35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35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D5554D22-3451-448B-88DA-CA474971B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3052C6B9-DF2B-468B-9E3D-C276BFD441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90589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Conflicts, No Disclosure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410" y="205740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Technical Problems to Avoid in Performing Open Reduction of DDH 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7929" y="762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Semi Annual POSNA/SLAOTI/EPOS </a:t>
            </a:r>
          </a:p>
          <a:p>
            <a:pPr algn="ctr"/>
            <a:r>
              <a:rPr lang="en-US" sz="2800" dirty="0" smtClean="0"/>
              <a:t>(Tri Continental) Pediatric Orthopedic Surgery Symposium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 Paulo, Brazil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11-14, 2017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31376" y="3937099"/>
            <a:ext cx="9144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Perry L. Schoenecker, M.D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ctr">
              <a:spcBef>
                <a:spcPct val="50000"/>
              </a:spcBef>
              <a:defRPr/>
            </a:pP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St. Louis Shriners, St. Louis Children’s &amp; Barnes Hospitals,                             Washington University School of Medicine,                                            Department of Orthopaedic Surgery, St. Louis, Missouri, USA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9" y="4577370"/>
            <a:ext cx="6011123" cy="696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25" y="4468578"/>
            <a:ext cx="2223475" cy="8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4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9144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" y="0"/>
            <a:ext cx="9136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4"/>
          <a:stretch/>
        </p:blipFill>
        <p:spPr>
          <a:xfrm>
            <a:off x="0" y="0"/>
            <a:ext cx="4796815" cy="3723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067" y="1676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Lateral </a:t>
            </a:r>
            <a:r>
              <a:rPr lang="en-US" sz="3200" b="1" dirty="0" err="1" smtClean="0"/>
              <a:t>capsulotomy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0" y="3190947"/>
            <a:ext cx="8382000" cy="3667053"/>
            <a:chOff x="762000" y="3190947"/>
            <a:chExt cx="8382000" cy="36670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94"/>
            <a:stretch/>
          </p:blipFill>
          <p:spPr>
            <a:xfrm>
              <a:off x="4419600" y="3190947"/>
              <a:ext cx="4724400" cy="366705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2000" y="5130225"/>
              <a:ext cx="419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Medial </a:t>
              </a:r>
              <a:r>
                <a:rPr lang="en-US" sz="3200" b="1" dirty="0" err="1" smtClean="0"/>
                <a:t>capsulotomy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73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2894012" y="457200"/>
            <a:ext cx="4972052" cy="6172200"/>
            <a:chOff x="1246" y="1022"/>
            <a:chExt cx="3132" cy="3888"/>
          </a:xfrm>
        </p:grpSpPr>
        <p:pic>
          <p:nvPicPr>
            <p:cNvPr id="11277" name="Picture 3" descr="HD-w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4" t="8087" b="8737"/>
            <a:stretch/>
          </p:blipFill>
          <p:spPr bwMode="auto">
            <a:xfrm>
              <a:off x="1246" y="1022"/>
              <a:ext cx="3132" cy="3888"/>
            </a:xfrm>
            <a:prstGeom prst="rect">
              <a:avLst/>
            </a:prstGeom>
            <a:noFill/>
            <a:ln w="25400">
              <a:solidFill>
                <a:srgbClr val="333333"/>
              </a:solidFill>
              <a:miter lim="800000"/>
              <a:headEnd/>
              <a:tailEnd/>
            </a:ln>
            <a:effectLst>
              <a:outerShdw dist="76200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2612" name="Text Box 4"/>
            <p:cNvSpPr txBox="1">
              <a:spLocks noChangeArrowheads="1"/>
            </p:cNvSpPr>
            <p:nvPr/>
          </p:nvSpPr>
          <p:spPr bwMode="auto">
            <a:xfrm>
              <a:off x="2495" y="4574"/>
              <a:ext cx="12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>
                  <a:solidFill>
                    <a:schemeClr val="bg2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rPr>
                <a:t>Capsulotomy</a:t>
              </a:r>
              <a:endPara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76200" y="990600"/>
            <a:ext cx="4254456" cy="1569660"/>
            <a:chOff x="-76200" y="990600"/>
            <a:chExt cx="4254456" cy="1569660"/>
          </a:xfrm>
        </p:grpSpPr>
        <p:sp>
          <p:nvSpPr>
            <p:cNvPr id="2" name="Right Arrow 1"/>
            <p:cNvSpPr/>
            <p:nvPr/>
          </p:nvSpPr>
          <p:spPr bwMode="auto">
            <a:xfrm rot="1465046">
              <a:off x="2860644" y="2026095"/>
              <a:ext cx="1317612" cy="484632"/>
            </a:xfrm>
            <a:prstGeom prst="rightArrow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76200" y="990600"/>
              <a:ext cx="3200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Beware of critical arterial blood supply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990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79155" r="1808" b="1762"/>
          <a:stretch/>
        </p:blipFill>
        <p:spPr>
          <a:xfrm>
            <a:off x="337226" y="5363065"/>
            <a:ext cx="8501974" cy="11850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6527115"/>
            <a:ext cx="389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Ogden JA.  JBJS A 1974; 56:941.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9" t="2217" r="22411" b="23218"/>
          <a:stretch/>
        </p:blipFill>
        <p:spPr>
          <a:xfrm>
            <a:off x="1647460" y="22698"/>
            <a:ext cx="5896340" cy="5385835"/>
          </a:xfrm>
          <a:prstGeom prst="rect">
            <a:avLst/>
          </a:prstGeom>
          <a:ln w="38100">
            <a:solidFill>
              <a:srgbClr val="292929"/>
            </a:solidFill>
          </a:ln>
          <a:effectLst>
            <a:outerShdw dist="76200" dir="2700000" algn="tl" rotWithShape="0">
              <a:srgbClr val="292929"/>
            </a:outerShdw>
          </a:effectLst>
        </p:spPr>
      </p:pic>
      <p:grpSp>
        <p:nvGrpSpPr>
          <p:cNvPr id="31" name="Group 30"/>
          <p:cNvGrpSpPr/>
          <p:nvPr/>
        </p:nvGrpSpPr>
        <p:grpSpPr>
          <a:xfrm>
            <a:off x="3313888" y="1600200"/>
            <a:ext cx="3758121" cy="2552530"/>
            <a:chOff x="3313888" y="1600200"/>
            <a:chExt cx="3758121" cy="2552530"/>
          </a:xfrm>
        </p:grpSpPr>
        <p:grpSp>
          <p:nvGrpSpPr>
            <p:cNvPr id="29" name="Group 28"/>
            <p:cNvGrpSpPr/>
            <p:nvPr/>
          </p:nvGrpSpPr>
          <p:grpSpPr>
            <a:xfrm>
              <a:off x="3313888" y="1600200"/>
              <a:ext cx="2075235" cy="2133600"/>
              <a:chOff x="3313888" y="1600200"/>
              <a:chExt cx="2075235" cy="213360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313888" y="1600200"/>
                <a:ext cx="1410513" cy="2133600"/>
                <a:chOff x="3313888" y="1600200"/>
                <a:chExt cx="1410513" cy="2133600"/>
              </a:xfrm>
            </p:grpSpPr>
            <p:cxnSp>
              <p:nvCxnSpPr>
                <p:cNvPr id="6" name="Straight Connector 5"/>
                <p:cNvCxnSpPr/>
                <p:nvPr/>
              </p:nvCxnSpPr>
              <p:spPr>
                <a:xfrm flipH="1" flipV="1">
                  <a:off x="4456888" y="3429000"/>
                  <a:ext cx="267513" cy="30480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3313888" y="1600200"/>
                  <a:ext cx="1143000" cy="1752600"/>
                </a:xfrm>
                <a:prstGeom prst="line">
                  <a:avLst/>
                </a:prstGeom>
                <a:ln w="63500">
                  <a:solidFill>
                    <a:srgbClr val="00B05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Freeform 13"/>
                <p:cNvSpPr/>
                <p:nvPr/>
              </p:nvSpPr>
              <p:spPr>
                <a:xfrm>
                  <a:off x="4044727" y="3103123"/>
                  <a:ext cx="420269" cy="408562"/>
                </a:xfrm>
                <a:custGeom>
                  <a:avLst/>
                  <a:gdLst>
                    <a:gd name="connsiteX0" fmla="*/ 420269 w 420269"/>
                    <a:gd name="connsiteY0" fmla="*/ 408562 h 408562"/>
                    <a:gd name="connsiteX1" fmla="*/ 420269 w 420269"/>
                    <a:gd name="connsiteY1" fmla="*/ 408562 h 408562"/>
                    <a:gd name="connsiteX2" fmla="*/ 342447 w 420269"/>
                    <a:gd name="connsiteY2" fmla="*/ 369651 h 408562"/>
                    <a:gd name="connsiteX3" fmla="*/ 293809 w 420269"/>
                    <a:gd name="connsiteY3" fmla="*/ 330741 h 408562"/>
                    <a:gd name="connsiteX4" fmla="*/ 274354 w 420269"/>
                    <a:gd name="connsiteY4" fmla="*/ 272375 h 408562"/>
                    <a:gd name="connsiteX5" fmla="*/ 245171 w 420269"/>
                    <a:gd name="connsiteY5" fmla="*/ 262647 h 408562"/>
                    <a:gd name="connsiteX6" fmla="*/ 215988 w 420269"/>
                    <a:gd name="connsiteY6" fmla="*/ 243192 h 408562"/>
                    <a:gd name="connsiteX7" fmla="*/ 177077 w 420269"/>
                    <a:gd name="connsiteY7" fmla="*/ 233464 h 408562"/>
                    <a:gd name="connsiteX8" fmla="*/ 89528 w 420269"/>
                    <a:gd name="connsiteY8" fmla="*/ 184826 h 408562"/>
                    <a:gd name="connsiteX9" fmla="*/ 50618 w 420269"/>
                    <a:gd name="connsiteY9" fmla="*/ 126460 h 408562"/>
                    <a:gd name="connsiteX10" fmla="*/ 40890 w 420269"/>
                    <a:gd name="connsiteY10" fmla="*/ 97277 h 408562"/>
                    <a:gd name="connsiteX11" fmla="*/ 21435 w 420269"/>
                    <a:gd name="connsiteY11" fmla="*/ 68094 h 408562"/>
                    <a:gd name="connsiteX12" fmla="*/ 1979 w 420269"/>
                    <a:gd name="connsiteY12" fmla="*/ 48639 h 408562"/>
                    <a:gd name="connsiteX13" fmla="*/ 1979 w 420269"/>
                    <a:gd name="connsiteY13" fmla="*/ 0 h 408562"/>
                    <a:gd name="connsiteX14" fmla="*/ 1979 w 420269"/>
                    <a:gd name="connsiteY14" fmla="*/ 0 h 408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0269" h="408562">
                      <a:moveTo>
                        <a:pt x="420269" y="408562"/>
                      </a:moveTo>
                      <a:lnTo>
                        <a:pt x="420269" y="408562"/>
                      </a:lnTo>
                      <a:cubicBezTo>
                        <a:pt x="394328" y="395592"/>
                        <a:pt x="366207" y="386283"/>
                        <a:pt x="342447" y="369651"/>
                      </a:cubicBezTo>
                      <a:cubicBezTo>
                        <a:pt x="262449" y="313653"/>
                        <a:pt x="382194" y="360201"/>
                        <a:pt x="293809" y="330741"/>
                      </a:cubicBezTo>
                      <a:cubicBezTo>
                        <a:pt x="287324" y="311286"/>
                        <a:pt x="293809" y="278860"/>
                        <a:pt x="274354" y="272375"/>
                      </a:cubicBezTo>
                      <a:cubicBezTo>
                        <a:pt x="264626" y="269132"/>
                        <a:pt x="254342" y="267233"/>
                        <a:pt x="245171" y="262647"/>
                      </a:cubicBezTo>
                      <a:cubicBezTo>
                        <a:pt x="234714" y="257419"/>
                        <a:pt x="226734" y="247797"/>
                        <a:pt x="215988" y="243192"/>
                      </a:cubicBezTo>
                      <a:cubicBezTo>
                        <a:pt x="203699" y="237926"/>
                        <a:pt x="190047" y="236707"/>
                        <a:pt x="177077" y="233464"/>
                      </a:cubicBezTo>
                      <a:cubicBezTo>
                        <a:pt x="110179" y="188866"/>
                        <a:pt x="140893" y="201948"/>
                        <a:pt x="89528" y="184826"/>
                      </a:cubicBezTo>
                      <a:cubicBezTo>
                        <a:pt x="76558" y="165371"/>
                        <a:pt x="58012" y="148642"/>
                        <a:pt x="50618" y="126460"/>
                      </a:cubicBezTo>
                      <a:cubicBezTo>
                        <a:pt x="47375" y="116732"/>
                        <a:pt x="45476" y="106448"/>
                        <a:pt x="40890" y="97277"/>
                      </a:cubicBezTo>
                      <a:cubicBezTo>
                        <a:pt x="35662" y="86820"/>
                        <a:pt x="28738" y="77223"/>
                        <a:pt x="21435" y="68094"/>
                      </a:cubicBezTo>
                      <a:cubicBezTo>
                        <a:pt x="15706" y="60932"/>
                        <a:pt x="4499" y="57458"/>
                        <a:pt x="1979" y="48639"/>
                      </a:cubicBezTo>
                      <a:cubicBezTo>
                        <a:pt x="-2475" y="33050"/>
                        <a:pt x="1979" y="16213"/>
                        <a:pt x="1979" y="0"/>
                      </a:cubicBezTo>
                      <a:lnTo>
                        <a:pt x="1979" y="0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3774193" y="3142034"/>
                  <a:ext cx="544888" cy="330740"/>
                </a:xfrm>
                <a:custGeom>
                  <a:avLst/>
                  <a:gdLst>
                    <a:gd name="connsiteX0" fmla="*/ 544888 w 544888"/>
                    <a:gd name="connsiteY0" fmla="*/ 330740 h 330740"/>
                    <a:gd name="connsiteX1" fmla="*/ 544888 w 544888"/>
                    <a:gd name="connsiteY1" fmla="*/ 330740 h 330740"/>
                    <a:gd name="connsiteX2" fmla="*/ 457339 w 544888"/>
                    <a:gd name="connsiteY2" fmla="*/ 321013 h 330740"/>
                    <a:gd name="connsiteX3" fmla="*/ 321152 w 544888"/>
                    <a:gd name="connsiteY3" fmla="*/ 301557 h 330740"/>
                    <a:gd name="connsiteX4" fmla="*/ 272513 w 544888"/>
                    <a:gd name="connsiteY4" fmla="*/ 272375 h 330740"/>
                    <a:gd name="connsiteX5" fmla="*/ 253058 w 544888"/>
                    <a:gd name="connsiteY5" fmla="*/ 252919 h 330740"/>
                    <a:gd name="connsiteX6" fmla="*/ 223875 w 544888"/>
                    <a:gd name="connsiteY6" fmla="*/ 233464 h 330740"/>
                    <a:gd name="connsiteX7" fmla="*/ 194692 w 544888"/>
                    <a:gd name="connsiteY7" fmla="*/ 223736 h 330740"/>
                    <a:gd name="connsiteX8" fmla="*/ 116871 w 544888"/>
                    <a:gd name="connsiteY8" fmla="*/ 165370 h 330740"/>
                    <a:gd name="connsiteX9" fmla="*/ 87688 w 544888"/>
                    <a:gd name="connsiteY9" fmla="*/ 145915 h 330740"/>
                    <a:gd name="connsiteX10" fmla="*/ 39050 w 544888"/>
                    <a:gd name="connsiteY10" fmla="*/ 58366 h 330740"/>
                    <a:gd name="connsiteX11" fmla="*/ 139 w 544888"/>
                    <a:gd name="connsiteY11" fmla="*/ 0 h 330740"/>
                    <a:gd name="connsiteX12" fmla="*/ 139 w 544888"/>
                    <a:gd name="connsiteY12" fmla="*/ 0 h 330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4888" h="330740">
                      <a:moveTo>
                        <a:pt x="544888" y="330740"/>
                      </a:moveTo>
                      <a:lnTo>
                        <a:pt x="544888" y="330740"/>
                      </a:lnTo>
                      <a:lnTo>
                        <a:pt x="457339" y="321013"/>
                      </a:lnTo>
                      <a:cubicBezTo>
                        <a:pt x="335559" y="308835"/>
                        <a:pt x="385619" y="323047"/>
                        <a:pt x="321152" y="301557"/>
                      </a:cubicBezTo>
                      <a:cubicBezTo>
                        <a:pt x="271850" y="252258"/>
                        <a:pt x="335659" y="310263"/>
                        <a:pt x="272513" y="272375"/>
                      </a:cubicBezTo>
                      <a:cubicBezTo>
                        <a:pt x="264649" y="267656"/>
                        <a:pt x="260220" y="258648"/>
                        <a:pt x="253058" y="252919"/>
                      </a:cubicBezTo>
                      <a:cubicBezTo>
                        <a:pt x="243929" y="245616"/>
                        <a:pt x="234332" y="238692"/>
                        <a:pt x="223875" y="233464"/>
                      </a:cubicBezTo>
                      <a:cubicBezTo>
                        <a:pt x="214704" y="228878"/>
                        <a:pt x="203656" y="228716"/>
                        <a:pt x="194692" y="223736"/>
                      </a:cubicBezTo>
                      <a:cubicBezTo>
                        <a:pt x="83611" y="162024"/>
                        <a:pt x="170543" y="208308"/>
                        <a:pt x="116871" y="165370"/>
                      </a:cubicBezTo>
                      <a:cubicBezTo>
                        <a:pt x="107742" y="158067"/>
                        <a:pt x="97416" y="152400"/>
                        <a:pt x="87688" y="145915"/>
                      </a:cubicBezTo>
                      <a:cubicBezTo>
                        <a:pt x="75456" y="109219"/>
                        <a:pt x="72497" y="91813"/>
                        <a:pt x="39050" y="58366"/>
                      </a:cubicBezTo>
                      <a:cubicBezTo>
                        <a:pt x="-4447" y="14869"/>
                        <a:pt x="139" y="37798"/>
                        <a:pt x="139" y="0"/>
                      </a:cubicBezTo>
                      <a:lnTo>
                        <a:pt x="139" y="0"/>
                      </a:ln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Freeform 26"/>
              <p:cNvSpPr/>
              <p:nvPr/>
            </p:nvSpPr>
            <p:spPr>
              <a:xfrm>
                <a:off x="4503906" y="2081719"/>
                <a:ext cx="885217" cy="1284051"/>
              </a:xfrm>
              <a:custGeom>
                <a:avLst/>
                <a:gdLst>
                  <a:gd name="connsiteX0" fmla="*/ 0 w 885217"/>
                  <a:gd name="connsiteY0" fmla="*/ 1284051 h 1284051"/>
                  <a:gd name="connsiteX1" fmla="*/ 0 w 885217"/>
                  <a:gd name="connsiteY1" fmla="*/ 1284051 h 1284051"/>
                  <a:gd name="connsiteX2" fmla="*/ 48639 w 885217"/>
                  <a:gd name="connsiteY2" fmla="*/ 1215958 h 1284051"/>
                  <a:gd name="connsiteX3" fmla="*/ 107005 w 885217"/>
                  <a:gd name="connsiteY3" fmla="*/ 1196502 h 1284051"/>
                  <a:gd name="connsiteX4" fmla="*/ 175098 w 885217"/>
                  <a:gd name="connsiteY4" fmla="*/ 1157592 h 1284051"/>
                  <a:gd name="connsiteX5" fmla="*/ 194554 w 885217"/>
                  <a:gd name="connsiteY5" fmla="*/ 1138136 h 1284051"/>
                  <a:gd name="connsiteX6" fmla="*/ 262647 w 885217"/>
                  <a:gd name="connsiteY6" fmla="*/ 1118681 h 1284051"/>
                  <a:gd name="connsiteX7" fmla="*/ 321013 w 885217"/>
                  <a:gd name="connsiteY7" fmla="*/ 1099226 h 1284051"/>
                  <a:gd name="connsiteX8" fmla="*/ 369651 w 885217"/>
                  <a:gd name="connsiteY8" fmla="*/ 1070043 h 1284051"/>
                  <a:gd name="connsiteX9" fmla="*/ 398834 w 885217"/>
                  <a:gd name="connsiteY9" fmla="*/ 1050587 h 1284051"/>
                  <a:gd name="connsiteX10" fmla="*/ 457200 w 885217"/>
                  <a:gd name="connsiteY10" fmla="*/ 1031132 h 1284051"/>
                  <a:gd name="connsiteX11" fmla="*/ 486383 w 885217"/>
                  <a:gd name="connsiteY11" fmla="*/ 1021404 h 1284051"/>
                  <a:gd name="connsiteX12" fmla="*/ 505839 w 885217"/>
                  <a:gd name="connsiteY12" fmla="*/ 1001949 h 1284051"/>
                  <a:gd name="connsiteX13" fmla="*/ 525294 w 885217"/>
                  <a:gd name="connsiteY13" fmla="*/ 972766 h 1284051"/>
                  <a:gd name="connsiteX14" fmla="*/ 554477 w 885217"/>
                  <a:gd name="connsiteY14" fmla="*/ 953311 h 1284051"/>
                  <a:gd name="connsiteX15" fmla="*/ 603115 w 885217"/>
                  <a:gd name="connsiteY15" fmla="*/ 924128 h 1284051"/>
                  <a:gd name="connsiteX16" fmla="*/ 622571 w 885217"/>
                  <a:gd name="connsiteY16" fmla="*/ 904672 h 1284051"/>
                  <a:gd name="connsiteX17" fmla="*/ 651754 w 885217"/>
                  <a:gd name="connsiteY17" fmla="*/ 894945 h 1284051"/>
                  <a:gd name="connsiteX18" fmla="*/ 661481 w 885217"/>
                  <a:gd name="connsiteY18" fmla="*/ 865762 h 1284051"/>
                  <a:gd name="connsiteX19" fmla="*/ 680937 w 885217"/>
                  <a:gd name="connsiteY19" fmla="*/ 836579 h 1284051"/>
                  <a:gd name="connsiteX20" fmla="*/ 690664 w 885217"/>
                  <a:gd name="connsiteY20" fmla="*/ 797668 h 1284051"/>
                  <a:gd name="connsiteX21" fmla="*/ 719847 w 885217"/>
                  <a:gd name="connsiteY21" fmla="*/ 787941 h 1284051"/>
                  <a:gd name="connsiteX22" fmla="*/ 768485 w 885217"/>
                  <a:gd name="connsiteY22" fmla="*/ 739302 h 1284051"/>
                  <a:gd name="connsiteX23" fmla="*/ 787941 w 885217"/>
                  <a:gd name="connsiteY23" fmla="*/ 719847 h 1284051"/>
                  <a:gd name="connsiteX24" fmla="*/ 826851 w 885217"/>
                  <a:gd name="connsiteY24" fmla="*/ 632298 h 1284051"/>
                  <a:gd name="connsiteX25" fmla="*/ 836579 w 885217"/>
                  <a:gd name="connsiteY25" fmla="*/ 603115 h 1284051"/>
                  <a:gd name="connsiteX26" fmla="*/ 865762 w 885217"/>
                  <a:gd name="connsiteY26" fmla="*/ 418290 h 1284051"/>
                  <a:gd name="connsiteX27" fmla="*/ 875490 w 885217"/>
                  <a:gd name="connsiteY27" fmla="*/ 350196 h 1284051"/>
                  <a:gd name="connsiteX28" fmla="*/ 885217 w 885217"/>
                  <a:gd name="connsiteY28" fmla="*/ 291830 h 1284051"/>
                  <a:gd name="connsiteX29" fmla="*/ 865762 w 885217"/>
                  <a:gd name="connsiteY29" fmla="*/ 145915 h 1284051"/>
                  <a:gd name="connsiteX30" fmla="*/ 846307 w 885217"/>
                  <a:gd name="connsiteY30" fmla="*/ 87549 h 1284051"/>
                  <a:gd name="connsiteX31" fmla="*/ 826851 w 885217"/>
                  <a:gd name="connsiteY31" fmla="*/ 68094 h 1284051"/>
                  <a:gd name="connsiteX32" fmla="*/ 826851 w 885217"/>
                  <a:gd name="connsiteY32" fmla="*/ 0 h 1284051"/>
                  <a:gd name="connsiteX33" fmla="*/ 826851 w 885217"/>
                  <a:gd name="connsiteY33" fmla="*/ 0 h 1284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885217" h="1284051">
                    <a:moveTo>
                      <a:pt x="0" y="1284051"/>
                    </a:moveTo>
                    <a:lnTo>
                      <a:pt x="0" y="1284051"/>
                    </a:lnTo>
                    <a:cubicBezTo>
                      <a:pt x="16213" y="1261353"/>
                      <a:pt x="27051" y="1233621"/>
                      <a:pt x="48639" y="1215958"/>
                    </a:cubicBezTo>
                    <a:cubicBezTo>
                      <a:pt x="64511" y="1202972"/>
                      <a:pt x="107005" y="1196502"/>
                      <a:pt x="107005" y="1196502"/>
                    </a:cubicBezTo>
                    <a:cubicBezTo>
                      <a:pt x="172529" y="1130978"/>
                      <a:pt x="96712" y="1196785"/>
                      <a:pt x="175098" y="1157592"/>
                    </a:cubicBezTo>
                    <a:cubicBezTo>
                      <a:pt x="183301" y="1153490"/>
                      <a:pt x="186689" y="1142855"/>
                      <a:pt x="194554" y="1138136"/>
                    </a:cubicBezTo>
                    <a:cubicBezTo>
                      <a:pt x="205447" y="1131600"/>
                      <a:pt x="254174" y="1121223"/>
                      <a:pt x="262647" y="1118681"/>
                    </a:cubicBezTo>
                    <a:cubicBezTo>
                      <a:pt x="282290" y="1112788"/>
                      <a:pt x="321013" y="1099226"/>
                      <a:pt x="321013" y="1099226"/>
                    </a:cubicBezTo>
                    <a:cubicBezTo>
                      <a:pt x="359014" y="1061223"/>
                      <a:pt x="319139" y="1095299"/>
                      <a:pt x="369651" y="1070043"/>
                    </a:cubicBezTo>
                    <a:cubicBezTo>
                      <a:pt x="380108" y="1064814"/>
                      <a:pt x="388150" y="1055335"/>
                      <a:pt x="398834" y="1050587"/>
                    </a:cubicBezTo>
                    <a:cubicBezTo>
                      <a:pt x="417574" y="1042258"/>
                      <a:pt x="437745" y="1037617"/>
                      <a:pt x="457200" y="1031132"/>
                    </a:cubicBezTo>
                    <a:lnTo>
                      <a:pt x="486383" y="1021404"/>
                    </a:lnTo>
                    <a:cubicBezTo>
                      <a:pt x="492868" y="1014919"/>
                      <a:pt x="500110" y="1009111"/>
                      <a:pt x="505839" y="1001949"/>
                    </a:cubicBezTo>
                    <a:cubicBezTo>
                      <a:pt x="513142" y="992820"/>
                      <a:pt x="517027" y="981033"/>
                      <a:pt x="525294" y="972766"/>
                    </a:cubicBezTo>
                    <a:cubicBezTo>
                      <a:pt x="533561" y="964499"/>
                      <a:pt x="545348" y="960614"/>
                      <a:pt x="554477" y="953311"/>
                    </a:cubicBezTo>
                    <a:cubicBezTo>
                      <a:pt x="592629" y="922789"/>
                      <a:pt x="552434" y="941021"/>
                      <a:pt x="603115" y="924128"/>
                    </a:cubicBezTo>
                    <a:cubicBezTo>
                      <a:pt x="609600" y="917643"/>
                      <a:pt x="614706" y="909391"/>
                      <a:pt x="622571" y="904672"/>
                    </a:cubicBezTo>
                    <a:cubicBezTo>
                      <a:pt x="631364" y="899397"/>
                      <a:pt x="644503" y="902196"/>
                      <a:pt x="651754" y="894945"/>
                    </a:cubicBezTo>
                    <a:cubicBezTo>
                      <a:pt x="659005" y="887694"/>
                      <a:pt x="656895" y="874933"/>
                      <a:pt x="661481" y="865762"/>
                    </a:cubicBezTo>
                    <a:cubicBezTo>
                      <a:pt x="666710" y="855305"/>
                      <a:pt x="674452" y="846307"/>
                      <a:pt x="680937" y="836579"/>
                    </a:cubicBezTo>
                    <a:cubicBezTo>
                      <a:pt x="684179" y="823609"/>
                      <a:pt x="682312" y="808108"/>
                      <a:pt x="690664" y="797668"/>
                    </a:cubicBezTo>
                    <a:cubicBezTo>
                      <a:pt x="697069" y="789661"/>
                      <a:pt x="711644" y="794093"/>
                      <a:pt x="719847" y="787941"/>
                    </a:cubicBezTo>
                    <a:cubicBezTo>
                      <a:pt x="738190" y="774184"/>
                      <a:pt x="752272" y="755515"/>
                      <a:pt x="768485" y="739302"/>
                    </a:cubicBezTo>
                    <a:cubicBezTo>
                      <a:pt x="774970" y="732817"/>
                      <a:pt x="782854" y="727478"/>
                      <a:pt x="787941" y="719847"/>
                    </a:cubicBezTo>
                    <a:cubicBezTo>
                      <a:pt x="818772" y="673600"/>
                      <a:pt x="803698" y="701756"/>
                      <a:pt x="826851" y="632298"/>
                    </a:cubicBezTo>
                    <a:lnTo>
                      <a:pt x="836579" y="603115"/>
                    </a:lnTo>
                    <a:cubicBezTo>
                      <a:pt x="857306" y="437298"/>
                      <a:pt x="839499" y="497073"/>
                      <a:pt x="865762" y="418290"/>
                    </a:cubicBezTo>
                    <a:cubicBezTo>
                      <a:pt x="869005" y="395592"/>
                      <a:pt x="872004" y="372858"/>
                      <a:pt x="875490" y="350196"/>
                    </a:cubicBezTo>
                    <a:cubicBezTo>
                      <a:pt x="878489" y="330702"/>
                      <a:pt x="885217" y="311554"/>
                      <a:pt x="885217" y="291830"/>
                    </a:cubicBezTo>
                    <a:cubicBezTo>
                      <a:pt x="885217" y="286546"/>
                      <a:pt x="868162" y="156314"/>
                      <a:pt x="865762" y="145915"/>
                    </a:cubicBezTo>
                    <a:cubicBezTo>
                      <a:pt x="861151" y="125932"/>
                      <a:pt x="860808" y="102050"/>
                      <a:pt x="846307" y="87549"/>
                    </a:cubicBezTo>
                    <a:cubicBezTo>
                      <a:pt x="839822" y="81064"/>
                      <a:pt x="828841" y="77047"/>
                      <a:pt x="826851" y="68094"/>
                    </a:cubicBezTo>
                    <a:cubicBezTo>
                      <a:pt x="821927" y="45937"/>
                      <a:pt x="826851" y="22698"/>
                      <a:pt x="826851" y="0"/>
                    </a:cubicBezTo>
                    <a:lnTo>
                      <a:pt x="826851" y="0"/>
                    </a:ln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3443592" y="1663430"/>
                <a:ext cx="1205092" cy="30624"/>
              </a:xfrm>
              <a:custGeom>
                <a:avLst/>
                <a:gdLst>
                  <a:gd name="connsiteX0" fmla="*/ 0 w 1186775"/>
                  <a:gd name="connsiteY0" fmla="*/ 0 h 51921"/>
                  <a:gd name="connsiteX1" fmla="*/ 0 w 1186775"/>
                  <a:gd name="connsiteY1" fmla="*/ 0 h 51921"/>
                  <a:gd name="connsiteX2" fmla="*/ 97277 w 1186775"/>
                  <a:gd name="connsiteY2" fmla="*/ 9727 h 51921"/>
                  <a:gd name="connsiteX3" fmla="*/ 126460 w 1186775"/>
                  <a:gd name="connsiteY3" fmla="*/ 19455 h 51921"/>
                  <a:gd name="connsiteX4" fmla="*/ 729575 w 1186775"/>
                  <a:gd name="connsiteY4" fmla="*/ 9727 h 51921"/>
                  <a:gd name="connsiteX5" fmla="*/ 1186775 w 1186775"/>
                  <a:gd name="connsiteY5" fmla="*/ 29183 h 51921"/>
                  <a:gd name="connsiteX6" fmla="*/ 1147864 w 1186775"/>
                  <a:gd name="connsiteY6" fmla="*/ 29183 h 51921"/>
                  <a:gd name="connsiteX0" fmla="*/ 0 w 1205092"/>
                  <a:gd name="connsiteY0" fmla="*/ 0 h 30624"/>
                  <a:gd name="connsiteX1" fmla="*/ 0 w 1205092"/>
                  <a:gd name="connsiteY1" fmla="*/ 0 h 30624"/>
                  <a:gd name="connsiteX2" fmla="*/ 97277 w 1205092"/>
                  <a:gd name="connsiteY2" fmla="*/ 9727 h 30624"/>
                  <a:gd name="connsiteX3" fmla="*/ 126460 w 1205092"/>
                  <a:gd name="connsiteY3" fmla="*/ 19455 h 30624"/>
                  <a:gd name="connsiteX4" fmla="*/ 729575 w 1205092"/>
                  <a:gd name="connsiteY4" fmla="*/ 9727 h 30624"/>
                  <a:gd name="connsiteX5" fmla="*/ 826852 w 1205092"/>
                  <a:gd name="connsiteY5" fmla="*/ 9727 h 30624"/>
                  <a:gd name="connsiteX6" fmla="*/ 1186775 w 1205092"/>
                  <a:gd name="connsiteY6" fmla="*/ 29183 h 30624"/>
                  <a:gd name="connsiteX7" fmla="*/ 1147864 w 1205092"/>
                  <a:gd name="connsiteY7" fmla="*/ 29183 h 3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05092" h="30624">
                    <a:moveTo>
                      <a:pt x="0" y="0"/>
                    </a:moveTo>
                    <a:lnTo>
                      <a:pt x="0" y="0"/>
                    </a:lnTo>
                    <a:cubicBezTo>
                      <a:pt x="32426" y="3242"/>
                      <a:pt x="65069" y="4772"/>
                      <a:pt x="97277" y="9727"/>
                    </a:cubicBezTo>
                    <a:cubicBezTo>
                      <a:pt x="107412" y="11286"/>
                      <a:pt x="116206" y="19455"/>
                      <a:pt x="126460" y="19455"/>
                    </a:cubicBezTo>
                    <a:cubicBezTo>
                      <a:pt x="327524" y="19455"/>
                      <a:pt x="528537" y="12970"/>
                      <a:pt x="729575" y="9727"/>
                    </a:cubicBezTo>
                    <a:cubicBezTo>
                      <a:pt x="846307" y="12970"/>
                      <a:pt x="750652" y="6484"/>
                      <a:pt x="826852" y="9727"/>
                    </a:cubicBezTo>
                    <a:cubicBezTo>
                      <a:pt x="903052" y="12970"/>
                      <a:pt x="1133273" y="25940"/>
                      <a:pt x="1186775" y="29183"/>
                    </a:cubicBezTo>
                    <a:cubicBezTo>
                      <a:pt x="1240277" y="32426"/>
                      <a:pt x="1160834" y="29183"/>
                      <a:pt x="1147864" y="29183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328809" y="3783398"/>
              <a:ext cx="2743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2"/>
                  </a:solidFill>
                </a:rPr>
                <a:t>Medial circumflex artery </a:t>
              </a:r>
              <a:endParaRPr lang="en-US" sz="18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80162" y="1303373"/>
            <a:ext cx="2548647" cy="3196942"/>
            <a:chOff x="1780162" y="1303373"/>
            <a:chExt cx="2548647" cy="3196942"/>
          </a:xfrm>
        </p:grpSpPr>
        <p:grpSp>
          <p:nvGrpSpPr>
            <p:cNvPr id="25" name="Group 24"/>
            <p:cNvGrpSpPr/>
            <p:nvPr/>
          </p:nvGrpSpPr>
          <p:grpSpPr>
            <a:xfrm>
              <a:off x="1780162" y="1303373"/>
              <a:ext cx="2548647" cy="2441776"/>
              <a:chOff x="1780162" y="1303373"/>
              <a:chExt cx="2548647" cy="2441776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3268494" y="2616740"/>
                <a:ext cx="662679" cy="350196"/>
              </a:xfrm>
              <a:custGeom>
                <a:avLst/>
                <a:gdLst>
                  <a:gd name="connsiteX0" fmla="*/ 0 w 662679"/>
                  <a:gd name="connsiteY0" fmla="*/ 350196 h 350196"/>
                  <a:gd name="connsiteX1" fmla="*/ 0 w 662679"/>
                  <a:gd name="connsiteY1" fmla="*/ 350196 h 350196"/>
                  <a:gd name="connsiteX2" fmla="*/ 87549 w 662679"/>
                  <a:gd name="connsiteY2" fmla="*/ 330741 h 350196"/>
                  <a:gd name="connsiteX3" fmla="*/ 107004 w 662679"/>
                  <a:gd name="connsiteY3" fmla="*/ 301558 h 350196"/>
                  <a:gd name="connsiteX4" fmla="*/ 165370 w 662679"/>
                  <a:gd name="connsiteY4" fmla="*/ 282103 h 350196"/>
                  <a:gd name="connsiteX5" fmla="*/ 214008 w 662679"/>
                  <a:gd name="connsiteY5" fmla="*/ 252920 h 350196"/>
                  <a:gd name="connsiteX6" fmla="*/ 233463 w 662679"/>
                  <a:gd name="connsiteY6" fmla="*/ 233464 h 350196"/>
                  <a:gd name="connsiteX7" fmla="*/ 291829 w 662679"/>
                  <a:gd name="connsiteY7" fmla="*/ 214009 h 350196"/>
                  <a:gd name="connsiteX8" fmla="*/ 330740 w 662679"/>
                  <a:gd name="connsiteY8" fmla="*/ 175098 h 350196"/>
                  <a:gd name="connsiteX9" fmla="*/ 350195 w 662679"/>
                  <a:gd name="connsiteY9" fmla="*/ 145915 h 350196"/>
                  <a:gd name="connsiteX10" fmla="*/ 379378 w 662679"/>
                  <a:gd name="connsiteY10" fmla="*/ 136188 h 350196"/>
                  <a:gd name="connsiteX11" fmla="*/ 428017 w 662679"/>
                  <a:gd name="connsiteY11" fmla="*/ 97277 h 350196"/>
                  <a:gd name="connsiteX12" fmla="*/ 486383 w 662679"/>
                  <a:gd name="connsiteY12" fmla="*/ 77822 h 350196"/>
                  <a:gd name="connsiteX13" fmla="*/ 544749 w 662679"/>
                  <a:gd name="connsiteY13" fmla="*/ 58366 h 350196"/>
                  <a:gd name="connsiteX14" fmla="*/ 603115 w 662679"/>
                  <a:gd name="connsiteY14" fmla="*/ 38911 h 350196"/>
                  <a:gd name="connsiteX15" fmla="*/ 632297 w 662679"/>
                  <a:gd name="connsiteY15" fmla="*/ 19456 h 350196"/>
                  <a:gd name="connsiteX16" fmla="*/ 661480 w 662679"/>
                  <a:gd name="connsiteY16" fmla="*/ 9728 h 350196"/>
                  <a:gd name="connsiteX17" fmla="*/ 661480 w 662679"/>
                  <a:gd name="connsiteY17" fmla="*/ 0 h 350196"/>
                  <a:gd name="connsiteX18" fmla="*/ 661480 w 662679"/>
                  <a:gd name="connsiteY18" fmla="*/ 0 h 35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2679" h="350196">
                    <a:moveTo>
                      <a:pt x="0" y="350196"/>
                    </a:moveTo>
                    <a:lnTo>
                      <a:pt x="0" y="350196"/>
                    </a:lnTo>
                    <a:cubicBezTo>
                      <a:pt x="29183" y="343711"/>
                      <a:pt x="60334" y="343112"/>
                      <a:pt x="87549" y="330741"/>
                    </a:cubicBezTo>
                    <a:cubicBezTo>
                      <a:pt x="98192" y="325903"/>
                      <a:pt x="97090" y="307754"/>
                      <a:pt x="107004" y="301558"/>
                    </a:cubicBezTo>
                    <a:cubicBezTo>
                      <a:pt x="124394" y="290689"/>
                      <a:pt x="165370" y="282103"/>
                      <a:pt x="165370" y="282103"/>
                    </a:cubicBezTo>
                    <a:cubicBezTo>
                      <a:pt x="214665" y="232806"/>
                      <a:pt x="150869" y="290804"/>
                      <a:pt x="214008" y="252920"/>
                    </a:cubicBezTo>
                    <a:cubicBezTo>
                      <a:pt x="221872" y="248201"/>
                      <a:pt x="225260" y="237566"/>
                      <a:pt x="233463" y="233464"/>
                    </a:cubicBezTo>
                    <a:cubicBezTo>
                      <a:pt x="251806" y="224293"/>
                      <a:pt x="291829" y="214009"/>
                      <a:pt x="291829" y="214009"/>
                    </a:cubicBezTo>
                    <a:cubicBezTo>
                      <a:pt x="304799" y="201039"/>
                      <a:pt x="320565" y="190360"/>
                      <a:pt x="330740" y="175098"/>
                    </a:cubicBezTo>
                    <a:cubicBezTo>
                      <a:pt x="337225" y="165370"/>
                      <a:pt x="341066" y="153218"/>
                      <a:pt x="350195" y="145915"/>
                    </a:cubicBezTo>
                    <a:cubicBezTo>
                      <a:pt x="358202" y="139510"/>
                      <a:pt x="369650" y="139430"/>
                      <a:pt x="379378" y="136188"/>
                    </a:cubicBezTo>
                    <a:cubicBezTo>
                      <a:pt x="395549" y="120017"/>
                      <a:pt x="405928" y="107094"/>
                      <a:pt x="428017" y="97277"/>
                    </a:cubicBezTo>
                    <a:cubicBezTo>
                      <a:pt x="446757" y="88948"/>
                      <a:pt x="466928" y="84307"/>
                      <a:pt x="486383" y="77822"/>
                    </a:cubicBezTo>
                    <a:lnTo>
                      <a:pt x="544749" y="58366"/>
                    </a:lnTo>
                    <a:cubicBezTo>
                      <a:pt x="544754" y="58364"/>
                      <a:pt x="603111" y="38914"/>
                      <a:pt x="603115" y="38911"/>
                    </a:cubicBezTo>
                    <a:cubicBezTo>
                      <a:pt x="612842" y="32426"/>
                      <a:pt x="621840" y="24684"/>
                      <a:pt x="632297" y="19456"/>
                    </a:cubicBezTo>
                    <a:cubicBezTo>
                      <a:pt x="641468" y="14870"/>
                      <a:pt x="652948" y="15416"/>
                      <a:pt x="661480" y="9728"/>
                    </a:cubicBezTo>
                    <a:cubicBezTo>
                      <a:pt x="664178" y="7929"/>
                      <a:pt x="661480" y="3243"/>
                      <a:pt x="661480" y="0"/>
                    </a:cubicBezTo>
                    <a:lnTo>
                      <a:pt x="66148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1780162" y="1303373"/>
                <a:ext cx="2548647" cy="2441776"/>
                <a:chOff x="1780162" y="1303373"/>
                <a:chExt cx="2548647" cy="2441776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780162" y="1935804"/>
                  <a:ext cx="1538514" cy="1809345"/>
                  <a:chOff x="1780162" y="1935804"/>
                  <a:chExt cx="1538514" cy="1809345"/>
                </a:xfrm>
              </p:grpSpPr>
              <p:sp>
                <p:nvSpPr>
                  <p:cNvPr id="9" name="Freeform 8"/>
                  <p:cNvSpPr/>
                  <p:nvPr/>
                </p:nvSpPr>
                <p:spPr>
                  <a:xfrm>
                    <a:off x="2801566" y="2616740"/>
                    <a:ext cx="517110" cy="1128409"/>
                  </a:xfrm>
                  <a:custGeom>
                    <a:avLst/>
                    <a:gdLst>
                      <a:gd name="connsiteX0" fmla="*/ 0 w 517110"/>
                      <a:gd name="connsiteY0" fmla="*/ 1128409 h 1128409"/>
                      <a:gd name="connsiteX1" fmla="*/ 0 w 517110"/>
                      <a:gd name="connsiteY1" fmla="*/ 1128409 h 1128409"/>
                      <a:gd name="connsiteX2" fmla="*/ 116732 w 517110"/>
                      <a:gd name="connsiteY2" fmla="*/ 1040860 h 1128409"/>
                      <a:gd name="connsiteX3" fmla="*/ 145915 w 517110"/>
                      <a:gd name="connsiteY3" fmla="*/ 1031132 h 1128409"/>
                      <a:gd name="connsiteX4" fmla="*/ 175098 w 517110"/>
                      <a:gd name="connsiteY4" fmla="*/ 1021405 h 1128409"/>
                      <a:gd name="connsiteX5" fmla="*/ 194553 w 517110"/>
                      <a:gd name="connsiteY5" fmla="*/ 1001949 h 1128409"/>
                      <a:gd name="connsiteX6" fmla="*/ 223736 w 517110"/>
                      <a:gd name="connsiteY6" fmla="*/ 982494 h 1128409"/>
                      <a:gd name="connsiteX7" fmla="*/ 243191 w 517110"/>
                      <a:gd name="connsiteY7" fmla="*/ 953311 h 1128409"/>
                      <a:gd name="connsiteX8" fmla="*/ 282102 w 517110"/>
                      <a:gd name="connsiteY8" fmla="*/ 914400 h 1128409"/>
                      <a:gd name="connsiteX9" fmla="*/ 301557 w 517110"/>
                      <a:gd name="connsiteY9" fmla="*/ 885217 h 1128409"/>
                      <a:gd name="connsiteX10" fmla="*/ 321013 w 517110"/>
                      <a:gd name="connsiteY10" fmla="*/ 865762 h 1128409"/>
                      <a:gd name="connsiteX11" fmla="*/ 359923 w 517110"/>
                      <a:gd name="connsiteY11" fmla="*/ 807396 h 1128409"/>
                      <a:gd name="connsiteX12" fmla="*/ 369651 w 517110"/>
                      <a:gd name="connsiteY12" fmla="*/ 680937 h 1128409"/>
                      <a:gd name="connsiteX13" fmla="*/ 379379 w 517110"/>
                      <a:gd name="connsiteY13" fmla="*/ 651754 h 1128409"/>
                      <a:gd name="connsiteX14" fmla="*/ 389106 w 517110"/>
                      <a:gd name="connsiteY14" fmla="*/ 515566 h 1128409"/>
                      <a:gd name="connsiteX15" fmla="*/ 418289 w 517110"/>
                      <a:gd name="connsiteY15" fmla="*/ 457200 h 1128409"/>
                      <a:gd name="connsiteX16" fmla="*/ 447472 w 517110"/>
                      <a:gd name="connsiteY16" fmla="*/ 398834 h 1128409"/>
                      <a:gd name="connsiteX17" fmla="*/ 457200 w 517110"/>
                      <a:gd name="connsiteY17" fmla="*/ 330741 h 1128409"/>
                      <a:gd name="connsiteX18" fmla="*/ 466928 w 517110"/>
                      <a:gd name="connsiteY18" fmla="*/ 301558 h 1128409"/>
                      <a:gd name="connsiteX19" fmla="*/ 496111 w 517110"/>
                      <a:gd name="connsiteY19" fmla="*/ 291830 h 1128409"/>
                      <a:gd name="connsiteX20" fmla="*/ 486383 w 517110"/>
                      <a:gd name="connsiteY20" fmla="*/ 194554 h 1128409"/>
                      <a:gd name="connsiteX21" fmla="*/ 476655 w 517110"/>
                      <a:gd name="connsiteY21" fmla="*/ 165371 h 1128409"/>
                      <a:gd name="connsiteX22" fmla="*/ 505838 w 517110"/>
                      <a:gd name="connsiteY22" fmla="*/ 155643 h 1128409"/>
                      <a:gd name="connsiteX23" fmla="*/ 505838 w 517110"/>
                      <a:gd name="connsiteY23" fmla="*/ 48639 h 1128409"/>
                      <a:gd name="connsiteX24" fmla="*/ 457200 w 517110"/>
                      <a:gd name="connsiteY24" fmla="*/ 19456 h 1128409"/>
                      <a:gd name="connsiteX25" fmla="*/ 457200 w 517110"/>
                      <a:gd name="connsiteY25" fmla="*/ 0 h 1128409"/>
                      <a:gd name="connsiteX26" fmla="*/ 486383 w 517110"/>
                      <a:gd name="connsiteY26" fmla="*/ 38911 h 1128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17110" h="1128409">
                        <a:moveTo>
                          <a:pt x="0" y="1128409"/>
                        </a:moveTo>
                        <a:lnTo>
                          <a:pt x="0" y="1128409"/>
                        </a:lnTo>
                        <a:cubicBezTo>
                          <a:pt x="71713" y="1044743"/>
                          <a:pt x="30004" y="1069769"/>
                          <a:pt x="116732" y="1040860"/>
                        </a:cubicBezTo>
                        <a:lnTo>
                          <a:pt x="145915" y="1031132"/>
                        </a:lnTo>
                        <a:lnTo>
                          <a:pt x="175098" y="1021405"/>
                        </a:lnTo>
                        <a:cubicBezTo>
                          <a:pt x="181583" y="1014920"/>
                          <a:pt x="187391" y="1007678"/>
                          <a:pt x="194553" y="1001949"/>
                        </a:cubicBezTo>
                        <a:cubicBezTo>
                          <a:pt x="203682" y="994646"/>
                          <a:pt x="215469" y="990761"/>
                          <a:pt x="223736" y="982494"/>
                        </a:cubicBezTo>
                        <a:cubicBezTo>
                          <a:pt x="232003" y="974227"/>
                          <a:pt x="235583" y="962188"/>
                          <a:pt x="243191" y="953311"/>
                        </a:cubicBezTo>
                        <a:cubicBezTo>
                          <a:pt x="255128" y="939384"/>
                          <a:pt x="271927" y="929662"/>
                          <a:pt x="282102" y="914400"/>
                        </a:cubicBezTo>
                        <a:cubicBezTo>
                          <a:pt x="288587" y="904672"/>
                          <a:pt x="294254" y="894346"/>
                          <a:pt x="301557" y="885217"/>
                        </a:cubicBezTo>
                        <a:cubicBezTo>
                          <a:pt x="307286" y="878055"/>
                          <a:pt x="315510" y="873099"/>
                          <a:pt x="321013" y="865762"/>
                        </a:cubicBezTo>
                        <a:cubicBezTo>
                          <a:pt x="335042" y="847056"/>
                          <a:pt x="359923" y="807396"/>
                          <a:pt x="359923" y="807396"/>
                        </a:cubicBezTo>
                        <a:cubicBezTo>
                          <a:pt x="363166" y="765243"/>
                          <a:pt x="364407" y="722888"/>
                          <a:pt x="369651" y="680937"/>
                        </a:cubicBezTo>
                        <a:cubicBezTo>
                          <a:pt x="370923" y="670762"/>
                          <a:pt x="378181" y="661938"/>
                          <a:pt x="379379" y="651754"/>
                        </a:cubicBezTo>
                        <a:cubicBezTo>
                          <a:pt x="384697" y="606554"/>
                          <a:pt x="383788" y="560766"/>
                          <a:pt x="389106" y="515566"/>
                        </a:cubicBezTo>
                        <a:cubicBezTo>
                          <a:pt x="392867" y="483594"/>
                          <a:pt x="404165" y="485449"/>
                          <a:pt x="418289" y="457200"/>
                        </a:cubicBezTo>
                        <a:cubicBezTo>
                          <a:pt x="458563" y="376652"/>
                          <a:pt x="391717" y="482468"/>
                          <a:pt x="447472" y="398834"/>
                        </a:cubicBezTo>
                        <a:cubicBezTo>
                          <a:pt x="450715" y="376136"/>
                          <a:pt x="452703" y="353224"/>
                          <a:pt x="457200" y="330741"/>
                        </a:cubicBezTo>
                        <a:cubicBezTo>
                          <a:pt x="459211" y="320686"/>
                          <a:pt x="459677" y="308809"/>
                          <a:pt x="466928" y="301558"/>
                        </a:cubicBezTo>
                        <a:cubicBezTo>
                          <a:pt x="474179" y="294307"/>
                          <a:pt x="486383" y="295073"/>
                          <a:pt x="496111" y="291830"/>
                        </a:cubicBezTo>
                        <a:cubicBezTo>
                          <a:pt x="492868" y="259405"/>
                          <a:pt x="491338" y="226762"/>
                          <a:pt x="486383" y="194554"/>
                        </a:cubicBezTo>
                        <a:cubicBezTo>
                          <a:pt x="484824" y="184419"/>
                          <a:pt x="472069" y="174542"/>
                          <a:pt x="476655" y="165371"/>
                        </a:cubicBezTo>
                        <a:cubicBezTo>
                          <a:pt x="481241" y="156200"/>
                          <a:pt x="496110" y="158886"/>
                          <a:pt x="505838" y="155643"/>
                        </a:cubicBezTo>
                        <a:cubicBezTo>
                          <a:pt x="517256" y="109973"/>
                          <a:pt x="524096" y="103412"/>
                          <a:pt x="505838" y="48639"/>
                        </a:cubicBezTo>
                        <a:cubicBezTo>
                          <a:pt x="494542" y="14751"/>
                          <a:pt x="477856" y="40112"/>
                          <a:pt x="457200" y="19456"/>
                        </a:cubicBezTo>
                        <a:lnTo>
                          <a:pt x="457200" y="0"/>
                        </a:lnTo>
                        <a:lnTo>
                          <a:pt x="486383" y="38911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Freeform 9"/>
                  <p:cNvSpPr/>
                  <p:nvPr/>
                </p:nvSpPr>
                <p:spPr>
                  <a:xfrm>
                    <a:off x="2324911" y="1935804"/>
                    <a:ext cx="696986" cy="1643975"/>
                  </a:xfrm>
                  <a:custGeom>
                    <a:avLst/>
                    <a:gdLst>
                      <a:gd name="connsiteX0" fmla="*/ 671208 w 696986"/>
                      <a:gd name="connsiteY0" fmla="*/ 1643975 h 1643975"/>
                      <a:gd name="connsiteX1" fmla="*/ 671208 w 696986"/>
                      <a:gd name="connsiteY1" fmla="*/ 1643975 h 1643975"/>
                      <a:gd name="connsiteX2" fmla="*/ 680936 w 696986"/>
                      <a:gd name="connsiteY2" fmla="*/ 1556426 h 1643975"/>
                      <a:gd name="connsiteX3" fmla="*/ 680936 w 696986"/>
                      <a:gd name="connsiteY3" fmla="*/ 1449422 h 1643975"/>
                      <a:gd name="connsiteX4" fmla="*/ 642025 w 696986"/>
                      <a:gd name="connsiteY4" fmla="*/ 1400783 h 1643975"/>
                      <a:gd name="connsiteX5" fmla="*/ 642025 w 696986"/>
                      <a:gd name="connsiteY5" fmla="*/ 1303507 h 1643975"/>
                      <a:gd name="connsiteX6" fmla="*/ 632298 w 696986"/>
                      <a:gd name="connsiteY6" fmla="*/ 1225685 h 1643975"/>
                      <a:gd name="connsiteX7" fmla="*/ 612842 w 696986"/>
                      <a:gd name="connsiteY7" fmla="*/ 1167319 h 1643975"/>
                      <a:gd name="connsiteX8" fmla="*/ 603115 w 696986"/>
                      <a:gd name="connsiteY8" fmla="*/ 1108953 h 1643975"/>
                      <a:gd name="connsiteX9" fmla="*/ 593387 w 696986"/>
                      <a:gd name="connsiteY9" fmla="*/ 1079770 h 1643975"/>
                      <a:gd name="connsiteX10" fmla="*/ 583659 w 696986"/>
                      <a:gd name="connsiteY10" fmla="*/ 1011677 h 1643975"/>
                      <a:gd name="connsiteX11" fmla="*/ 573932 w 696986"/>
                      <a:gd name="connsiteY11" fmla="*/ 953311 h 1643975"/>
                      <a:gd name="connsiteX12" fmla="*/ 564204 w 696986"/>
                      <a:gd name="connsiteY12" fmla="*/ 914400 h 1643975"/>
                      <a:gd name="connsiteX13" fmla="*/ 525293 w 696986"/>
                      <a:gd name="connsiteY13" fmla="*/ 865762 h 1643975"/>
                      <a:gd name="connsiteX14" fmla="*/ 515566 w 696986"/>
                      <a:gd name="connsiteY14" fmla="*/ 836579 h 1643975"/>
                      <a:gd name="connsiteX15" fmla="*/ 496110 w 696986"/>
                      <a:gd name="connsiteY15" fmla="*/ 817124 h 1643975"/>
                      <a:gd name="connsiteX16" fmla="*/ 486383 w 696986"/>
                      <a:gd name="connsiteY16" fmla="*/ 758758 h 1643975"/>
                      <a:gd name="connsiteX17" fmla="*/ 466927 w 696986"/>
                      <a:gd name="connsiteY17" fmla="*/ 700392 h 1643975"/>
                      <a:gd name="connsiteX18" fmla="*/ 457200 w 696986"/>
                      <a:gd name="connsiteY18" fmla="*/ 671209 h 1643975"/>
                      <a:gd name="connsiteX19" fmla="*/ 428017 w 696986"/>
                      <a:gd name="connsiteY19" fmla="*/ 622570 h 1643975"/>
                      <a:gd name="connsiteX20" fmla="*/ 398834 w 696986"/>
                      <a:gd name="connsiteY20" fmla="*/ 612843 h 1643975"/>
                      <a:gd name="connsiteX21" fmla="*/ 379378 w 696986"/>
                      <a:gd name="connsiteY21" fmla="*/ 593387 h 1643975"/>
                      <a:gd name="connsiteX22" fmla="*/ 359923 w 696986"/>
                      <a:gd name="connsiteY22" fmla="*/ 535022 h 1643975"/>
                      <a:gd name="connsiteX23" fmla="*/ 340468 w 696986"/>
                      <a:gd name="connsiteY23" fmla="*/ 466928 h 1643975"/>
                      <a:gd name="connsiteX24" fmla="*/ 330740 w 696986"/>
                      <a:gd name="connsiteY24" fmla="*/ 408562 h 1643975"/>
                      <a:gd name="connsiteX25" fmla="*/ 291829 w 696986"/>
                      <a:gd name="connsiteY25" fmla="*/ 398834 h 1643975"/>
                      <a:gd name="connsiteX26" fmla="*/ 282102 w 696986"/>
                      <a:gd name="connsiteY26" fmla="*/ 311285 h 1643975"/>
                      <a:gd name="connsiteX27" fmla="*/ 272374 w 696986"/>
                      <a:gd name="connsiteY27" fmla="*/ 282102 h 1643975"/>
                      <a:gd name="connsiteX28" fmla="*/ 262646 w 696986"/>
                      <a:gd name="connsiteY28" fmla="*/ 214009 h 1643975"/>
                      <a:gd name="connsiteX29" fmla="*/ 214008 w 696986"/>
                      <a:gd name="connsiteY29" fmla="*/ 175098 h 1643975"/>
                      <a:gd name="connsiteX30" fmla="*/ 204280 w 696986"/>
                      <a:gd name="connsiteY30" fmla="*/ 145915 h 1643975"/>
                      <a:gd name="connsiteX31" fmla="*/ 126459 w 696986"/>
                      <a:gd name="connsiteY31" fmla="*/ 77822 h 1643975"/>
                      <a:gd name="connsiteX32" fmla="*/ 48638 w 696986"/>
                      <a:gd name="connsiteY32" fmla="*/ 19456 h 1643975"/>
                      <a:gd name="connsiteX33" fmla="*/ 9727 w 696986"/>
                      <a:gd name="connsiteY33" fmla="*/ 0 h 1643975"/>
                      <a:gd name="connsiteX34" fmla="*/ 0 w 696986"/>
                      <a:gd name="connsiteY34" fmla="*/ 0 h 164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696986" h="1643975">
                        <a:moveTo>
                          <a:pt x="671208" y="1643975"/>
                        </a:moveTo>
                        <a:lnTo>
                          <a:pt x="671208" y="1643975"/>
                        </a:lnTo>
                        <a:cubicBezTo>
                          <a:pt x="674451" y="1614792"/>
                          <a:pt x="676109" y="1585389"/>
                          <a:pt x="680936" y="1556426"/>
                        </a:cubicBezTo>
                        <a:cubicBezTo>
                          <a:pt x="691411" y="1493573"/>
                          <a:pt x="711102" y="1560030"/>
                          <a:pt x="680936" y="1449422"/>
                        </a:cubicBezTo>
                        <a:cubicBezTo>
                          <a:pt x="676335" y="1432551"/>
                          <a:pt x="654103" y="1412861"/>
                          <a:pt x="642025" y="1400783"/>
                        </a:cubicBezTo>
                        <a:cubicBezTo>
                          <a:pt x="620049" y="1334852"/>
                          <a:pt x="642025" y="1415284"/>
                          <a:pt x="642025" y="1303507"/>
                        </a:cubicBezTo>
                        <a:cubicBezTo>
                          <a:pt x="642025" y="1277364"/>
                          <a:pt x="637776" y="1251247"/>
                          <a:pt x="632298" y="1225685"/>
                        </a:cubicBezTo>
                        <a:cubicBezTo>
                          <a:pt x="628001" y="1205632"/>
                          <a:pt x="612842" y="1167319"/>
                          <a:pt x="612842" y="1167319"/>
                        </a:cubicBezTo>
                        <a:cubicBezTo>
                          <a:pt x="609600" y="1147864"/>
                          <a:pt x="607394" y="1128207"/>
                          <a:pt x="603115" y="1108953"/>
                        </a:cubicBezTo>
                        <a:cubicBezTo>
                          <a:pt x="600891" y="1098943"/>
                          <a:pt x="595398" y="1089825"/>
                          <a:pt x="593387" y="1079770"/>
                        </a:cubicBezTo>
                        <a:cubicBezTo>
                          <a:pt x="588890" y="1057287"/>
                          <a:pt x="587145" y="1034339"/>
                          <a:pt x="583659" y="1011677"/>
                        </a:cubicBezTo>
                        <a:cubicBezTo>
                          <a:pt x="580660" y="992183"/>
                          <a:pt x="577800" y="972652"/>
                          <a:pt x="573932" y="953311"/>
                        </a:cubicBezTo>
                        <a:cubicBezTo>
                          <a:pt x="571310" y="940201"/>
                          <a:pt x="569470" y="926689"/>
                          <a:pt x="564204" y="914400"/>
                        </a:cubicBezTo>
                        <a:cubicBezTo>
                          <a:pt x="555000" y="892923"/>
                          <a:pt x="540984" y="881452"/>
                          <a:pt x="525293" y="865762"/>
                        </a:cubicBezTo>
                        <a:cubicBezTo>
                          <a:pt x="522051" y="856034"/>
                          <a:pt x="520842" y="845372"/>
                          <a:pt x="515566" y="836579"/>
                        </a:cubicBezTo>
                        <a:cubicBezTo>
                          <a:pt x="510847" y="828715"/>
                          <a:pt x="499330" y="825711"/>
                          <a:pt x="496110" y="817124"/>
                        </a:cubicBezTo>
                        <a:cubicBezTo>
                          <a:pt x="489185" y="798656"/>
                          <a:pt x="491167" y="777893"/>
                          <a:pt x="486383" y="758758"/>
                        </a:cubicBezTo>
                        <a:cubicBezTo>
                          <a:pt x="481409" y="738863"/>
                          <a:pt x="473412" y="719847"/>
                          <a:pt x="466927" y="700392"/>
                        </a:cubicBezTo>
                        <a:lnTo>
                          <a:pt x="457200" y="671209"/>
                        </a:lnTo>
                        <a:cubicBezTo>
                          <a:pt x="449549" y="648256"/>
                          <a:pt x="450270" y="635922"/>
                          <a:pt x="428017" y="622570"/>
                        </a:cubicBezTo>
                        <a:cubicBezTo>
                          <a:pt x="419224" y="617294"/>
                          <a:pt x="408562" y="616085"/>
                          <a:pt x="398834" y="612843"/>
                        </a:cubicBezTo>
                        <a:cubicBezTo>
                          <a:pt x="392349" y="606358"/>
                          <a:pt x="383480" y="601590"/>
                          <a:pt x="379378" y="593387"/>
                        </a:cubicBezTo>
                        <a:cubicBezTo>
                          <a:pt x="370207" y="575045"/>
                          <a:pt x="366408" y="554477"/>
                          <a:pt x="359923" y="535022"/>
                        </a:cubicBezTo>
                        <a:cubicBezTo>
                          <a:pt x="350649" y="507201"/>
                          <a:pt x="346577" y="497475"/>
                          <a:pt x="340468" y="466928"/>
                        </a:cubicBezTo>
                        <a:cubicBezTo>
                          <a:pt x="336600" y="447587"/>
                          <a:pt x="342204" y="424612"/>
                          <a:pt x="330740" y="408562"/>
                        </a:cubicBezTo>
                        <a:cubicBezTo>
                          <a:pt x="322969" y="397683"/>
                          <a:pt x="304799" y="402077"/>
                          <a:pt x="291829" y="398834"/>
                        </a:cubicBezTo>
                        <a:cubicBezTo>
                          <a:pt x="288587" y="369651"/>
                          <a:pt x="286929" y="340248"/>
                          <a:pt x="282102" y="311285"/>
                        </a:cubicBezTo>
                        <a:cubicBezTo>
                          <a:pt x="280416" y="301171"/>
                          <a:pt x="274385" y="292157"/>
                          <a:pt x="272374" y="282102"/>
                        </a:cubicBezTo>
                        <a:cubicBezTo>
                          <a:pt x="267877" y="259619"/>
                          <a:pt x="269897" y="235761"/>
                          <a:pt x="262646" y="214009"/>
                        </a:cubicBezTo>
                        <a:cubicBezTo>
                          <a:pt x="258685" y="202126"/>
                          <a:pt x="220533" y="179448"/>
                          <a:pt x="214008" y="175098"/>
                        </a:cubicBezTo>
                        <a:cubicBezTo>
                          <a:pt x="210765" y="165370"/>
                          <a:pt x="210432" y="154118"/>
                          <a:pt x="204280" y="145915"/>
                        </a:cubicBezTo>
                        <a:cubicBezTo>
                          <a:pt x="159275" y="85908"/>
                          <a:pt x="168652" y="111577"/>
                          <a:pt x="126459" y="77822"/>
                        </a:cubicBezTo>
                        <a:cubicBezTo>
                          <a:pt x="93533" y="51481"/>
                          <a:pt x="106827" y="38853"/>
                          <a:pt x="48638" y="19456"/>
                        </a:cubicBezTo>
                        <a:cubicBezTo>
                          <a:pt x="15105" y="8278"/>
                          <a:pt x="26706" y="16979"/>
                          <a:pt x="9727" y="0"/>
                        </a:cubicBez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Freeform 10"/>
                  <p:cNvSpPr/>
                  <p:nvPr/>
                </p:nvSpPr>
                <p:spPr>
                  <a:xfrm>
                    <a:off x="1780162" y="2704289"/>
                    <a:ext cx="1147864" cy="846307"/>
                  </a:xfrm>
                  <a:custGeom>
                    <a:avLst/>
                    <a:gdLst>
                      <a:gd name="connsiteX0" fmla="*/ 1147864 w 1147864"/>
                      <a:gd name="connsiteY0" fmla="*/ 846307 h 846307"/>
                      <a:gd name="connsiteX1" fmla="*/ 1147864 w 1147864"/>
                      <a:gd name="connsiteY1" fmla="*/ 846307 h 846307"/>
                      <a:gd name="connsiteX2" fmla="*/ 1089498 w 1147864"/>
                      <a:gd name="connsiteY2" fmla="*/ 661481 h 846307"/>
                      <a:gd name="connsiteX3" fmla="*/ 1070042 w 1147864"/>
                      <a:gd name="connsiteY3" fmla="*/ 642026 h 846307"/>
                      <a:gd name="connsiteX4" fmla="*/ 1021404 w 1147864"/>
                      <a:gd name="connsiteY4" fmla="*/ 603115 h 846307"/>
                      <a:gd name="connsiteX5" fmla="*/ 992221 w 1147864"/>
                      <a:gd name="connsiteY5" fmla="*/ 583660 h 846307"/>
                      <a:gd name="connsiteX6" fmla="*/ 963038 w 1147864"/>
                      <a:gd name="connsiteY6" fmla="*/ 573932 h 846307"/>
                      <a:gd name="connsiteX7" fmla="*/ 933855 w 1147864"/>
                      <a:gd name="connsiteY7" fmla="*/ 554477 h 846307"/>
                      <a:gd name="connsiteX8" fmla="*/ 865761 w 1147864"/>
                      <a:gd name="connsiteY8" fmla="*/ 496111 h 846307"/>
                      <a:gd name="connsiteX9" fmla="*/ 856034 w 1147864"/>
                      <a:gd name="connsiteY9" fmla="*/ 466928 h 846307"/>
                      <a:gd name="connsiteX10" fmla="*/ 836578 w 1147864"/>
                      <a:gd name="connsiteY10" fmla="*/ 447473 h 846307"/>
                      <a:gd name="connsiteX11" fmla="*/ 817123 w 1147864"/>
                      <a:gd name="connsiteY11" fmla="*/ 369651 h 846307"/>
                      <a:gd name="connsiteX12" fmla="*/ 787940 w 1147864"/>
                      <a:gd name="connsiteY12" fmla="*/ 340468 h 846307"/>
                      <a:gd name="connsiteX13" fmla="*/ 778212 w 1147864"/>
                      <a:gd name="connsiteY13" fmla="*/ 311285 h 846307"/>
                      <a:gd name="connsiteX14" fmla="*/ 758757 w 1147864"/>
                      <a:gd name="connsiteY14" fmla="*/ 282102 h 846307"/>
                      <a:gd name="connsiteX15" fmla="*/ 671208 w 1147864"/>
                      <a:gd name="connsiteY15" fmla="*/ 214009 h 846307"/>
                      <a:gd name="connsiteX16" fmla="*/ 632298 w 1147864"/>
                      <a:gd name="connsiteY16" fmla="*/ 204281 h 846307"/>
                      <a:gd name="connsiteX17" fmla="*/ 603115 w 1147864"/>
                      <a:gd name="connsiteY17" fmla="*/ 194554 h 846307"/>
                      <a:gd name="connsiteX18" fmla="*/ 583659 w 1147864"/>
                      <a:gd name="connsiteY18" fmla="*/ 175098 h 846307"/>
                      <a:gd name="connsiteX19" fmla="*/ 515566 w 1147864"/>
                      <a:gd name="connsiteY19" fmla="*/ 155643 h 846307"/>
                      <a:gd name="connsiteX20" fmla="*/ 359923 w 1147864"/>
                      <a:gd name="connsiteY20" fmla="*/ 136188 h 846307"/>
                      <a:gd name="connsiteX21" fmla="*/ 311285 w 1147864"/>
                      <a:gd name="connsiteY21" fmla="*/ 107005 h 846307"/>
                      <a:gd name="connsiteX22" fmla="*/ 291829 w 1147864"/>
                      <a:gd name="connsiteY22" fmla="*/ 87549 h 846307"/>
                      <a:gd name="connsiteX23" fmla="*/ 145915 w 1147864"/>
                      <a:gd name="connsiteY23" fmla="*/ 58366 h 846307"/>
                      <a:gd name="connsiteX24" fmla="*/ 48638 w 1147864"/>
                      <a:gd name="connsiteY24" fmla="*/ 29183 h 846307"/>
                      <a:gd name="connsiteX25" fmla="*/ 19455 w 1147864"/>
                      <a:gd name="connsiteY25" fmla="*/ 19456 h 846307"/>
                      <a:gd name="connsiteX26" fmla="*/ 0 w 1147864"/>
                      <a:gd name="connsiteY26" fmla="*/ 0 h 846307"/>
                      <a:gd name="connsiteX27" fmla="*/ 0 w 1147864"/>
                      <a:gd name="connsiteY27" fmla="*/ 0 h 846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147864" h="846307">
                        <a:moveTo>
                          <a:pt x="1147864" y="846307"/>
                        </a:moveTo>
                        <a:lnTo>
                          <a:pt x="1147864" y="846307"/>
                        </a:lnTo>
                        <a:cubicBezTo>
                          <a:pt x="1057214" y="719398"/>
                          <a:pt x="1128580" y="843865"/>
                          <a:pt x="1089498" y="661481"/>
                        </a:cubicBezTo>
                        <a:cubicBezTo>
                          <a:pt x="1087576" y="652513"/>
                          <a:pt x="1075771" y="649188"/>
                          <a:pt x="1070042" y="642026"/>
                        </a:cubicBezTo>
                        <a:cubicBezTo>
                          <a:pt x="1026313" y="587365"/>
                          <a:pt x="1077980" y="631403"/>
                          <a:pt x="1021404" y="603115"/>
                        </a:cubicBezTo>
                        <a:cubicBezTo>
                          <a:pt x="1010947" y="597887"/>
                          <a:pt x="1002678" y="588888"/>
                          <a:pt x="992221" y="583660"/>
                        </a:cubicBezTo>
                        <a:cubicBezTo>
                          <a:pt x="983050" y="579074"/>
                          <a:pt x="972209" y="578518"/>
                          <a:pt x="963038" y="573932"/>
                        </a:cubicBezTo>
                        <a:cubicBezTo>
                          <a:pt x="952581" y="568704"/>
                          <a:pt x="943208" y="561492"/>
                          <a:pt x="933855" y="554477"/>
                        </a:cubicBezTo>
                        <a:cubicBezTo>
                          <a:pt x="889220" y="521000"/>
                          <a:pt x="894967" y="525316"/>
                          <a:pt x="865761" y="496111"/>
                        </a:cubicBezTo>
                        <a:cubicBezTo>
                          <a:pt x="862519" y="486383"/>
                          <a:pt x="861310" y="475721"/>
                          <a:pt x="856034" y="466928"/>
                        </a:cubicBezTo>
                        <a:cubicBezTo>
                          <a:pt x="851315" y="459064"/>
                          <a:pt x="840191" y="455903"/>
                          <a:pt x="836578" y="447473"/>
                        </a:cubicBezTo>
                        <a:cubicBezTo>
                          <a:pt x="830682" y="433715"/>
                          <a:pt x="828457" y="386652"/>
                          <a:pt x="817123" y="369651"/>
                        </a:cubicBezTo>
                        <a:cubicBezTo>
                          <a:pt x="809492" y="358205"/>
                          <a:pt x="797668" y="350196"/>
                          <a:pt x="787940" y="340468"/>
                        </a:cubicBezTo>
                        <a:cubicBezTo>
                          <a:pt x="784697" y="330740"/>
                          <a:pt x="782798" y="320456"/>
                          <a:pt x="778212" y="311285"/>
                        </a:cubicBezTo>
                        <a:cubicBezTo>
                          <a:pt x="772984" y="300828"/>
                          <a:pt x="766456" y="290900"/>
                          <a:pt x="758757" y="282102"/>
                        </a:cubicBezTo>
                        <a:cubicBezTo>
                          <a:pt x="726114" y="244796"/>
                          <a:pt x="714025" y="230065"/>
                          <a:pt x="671208" y="214009"/>
                        </a:cubicBezTo>
                        <a:cubicBezTo>
                          <a:pt x="658690" y="209315"/>
                          <a:pt x="645153" y="207954"/>
                          <a:pt x="632298" y="204281"/>
                        </a:cubicBezTo>
                        <a:cubicBezTo>
                          <a:pt x="622439" y="201464"/>
                          <a:pt x="612843" y="197796"/>
                          <a:pt x="603115" y="194554"/>
                        </a:cubicBezTo>
                        <a:cubicBezTo>
                          <a:pt x="596630" y="188069"/>
                          <a:pt x="591524" y="179817"/>
                          <a:pt x="583659" y="175098"/>
                        </a:cubicBezTo>
                        <a:cubicBezTo>
                          <a:pt x="573061" y="168740"/>
                          <a:pt x="523655" y="157954"/>
                          <a:pt x="515566" y="155643"/>
                        </a:cubicBezTo>
                        <a:cubicBezTo>
                          <a:pt x="430473" y="131330"/>
                          <a:pt x="561758" y="151713"/>
                          <a:pt x="359923" y="136188"/>
                        </a:cubicBezTo>
                        <a:cubicBezTo>
                          <a:pt x="310630" y="86892"/>
                          <a:pt x="374422" y="144887"/>
                          <a:pt x="311285" y="107005"/>
                        </a:cubicBezTo>
                        <a:cubicBezTo>
                          <a:pt x="303420" y="102286"/>
                          <a:pt x="300032" y="91651"/>
                          <a:pt x="291829" y="87549"/>
                        </a:cubicBezTo>
                        <a:cubicBezTo>
                          <a:pt x="242561" y="62915"/>
                          <a:pt x="200936" y="64480"/>
                          <a:pt x="145915" y="58366"/>
                        </a:cubicBezTo>
                        <a:cubicBezTo>
                          <a:pt x="87102" y="43664"/>
                          <a:pt x="119697" y="52869"/>
                          <a:pt x="48638" y="29183"/>
                        </a:cubicBezTo>
                        <a:lnTo>
                          <a:pt x="19455" y="19456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Freeform 11"/>
                  <p:cNvSpPr/>
                  <p:nvPr/>
                </p:nvSpPr>
                <p:spPr>
                  <a:xfrm>
                    <a:off x="1796075" y="3236453"/>
                    <a:ext cx="1034674" cy="236321"/>
                  </a:xfrm>
                  <a:custGeom>
                    <a:avLst/>
                    <a:gdLst>
                      <a:gd name="connsiteX0" fmla="*/ 1034674 w 1034674"/>
                      <a:gd name="connsiteY0" fmla="*/ 236321 h 236321"/>
                      <a:gd name="connsiteX1" fmla="*/ 1034674 w 1034674"/>
                      <a:gd name="connsiteY1" fmla="*/ 236321 h 236321"/>
                      <a:gd name="connsiteX2" fmla="*/ 840121 w 1034674"/>
                      <a:gd name="connsiteY2" fmla="*/ 226594 h 236321"/>
                      <a:gd name="connsiteX3" fmla="*/ 820665 w 1034674"/>
                      <a:gd name="connsiteY3" fmla="*/ 207138 h 236321"/>
                      <a:gd name="connsiteX4" fmla="*/ 781755 w 1034674"/>
                      <a:gd name="connsiteY4" fmla="*/ 197411 h 236321"/>
                      <a:gd name="connsiteX5" fmla="*/ 752572 w 1034674"/>
                      <a:gd name="connsiteY5" fmla="*/ 187683 h 236321"/>
                      <a:gd name="connsiteX6" fmla="*/ 733116 w 1034674"/>
                      <a:gd name="connsiteY6" fmla="*/ 168228 h 236321"/>
                      <a:gd name="connsiteX7" fmla="*/ 703934 w 1034674"/>
                      <a:gd name="connsiteY7" fmla="*/ 158500 h 236321"/>
                      <a:gd name="connsiteX8" fmla="*/ 665023 w 1034674"/>
                      <a:gd name="connsiteY8" fmla="*/ 119590 h 236321"/>
                      <a:gd name="connsiteX9" fmla="*/ 499653 w 1034674"/>
                      <a:gd name="connsiteY9" fmla="*/ 70951 h 236321"/>
                      <a:gd name="connsiteX10" fmla="*/ 441287 w 1034674"/>
                      <a:gd name="connsiteY10" fmla="*/ 41768 h 236321"/>
                      <a:gd name="connsiteX11" fmla="*/ 412104 w 1034674"/>
                      <a:gd name="connsiteY11" fmla="*/ 32041 h 236321"/>
                      <a:gd name="connsiteX12" fmla="*/ 392648 w 1034674"/>
                      <a:gd name="connsiteY12" fmla="*/ 12585 h 236321"/>
                      <a:gd name="connsiteX13" fmla="*/ 207823 w 1034674"/>
                      <a:gd name="connsiteY13" fmla="*/ 12585 h 236321"/>
                      <a:gd name="connsiteX14" fmla="*/ 198095 w 1034674"/>
                      <a:gd name="connsiteY14" fmla="*/ 70951 h 236321"/>
                      <a:gd name="connsiteX15" fmla="*/ 168912 w 1034674"/>
                      <a:gd name="connsiteY15" fmla="*/ 80679 h 236321"/>
                      <a:gd name="connsiteX16" fmla="*/ 110546 w 1034674"/>
                      <a:gd name="connsiteY16" fmla="*/ 90407 h 236321"/>
                      <a:gd name="connsiteX17" fmla="*/ 32725 w 1034674"/>
                      <a:gd name="connsiteY17" fmla="*/ 109862 h 236321"/>
                      <a:gd name="connsiteX18" fmla="*/ 3542 w 1034674"/>
                      <a:gd name="connsiteY18" fmla="*/ 119590 h 236321"/>
                      <a:gd name="connsiteX19" fmla="*/ 3542 w 1034674"/>
                      <a:gd name="connsiteY19" fmla="*/ 187683 h 236321"/>
                      <a:gd name="connsiteX20" fmla="*/ 3542 w 1034674"/>
                      <a:gd name="connsiteY20" fmla="*/ 187683 h 236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34674" h="236321">
                        <a:moveTo>
                          <a:pt x="1034674" y="236321"/>
                        </a:moveTo>
                        <a:lnTo>
                          <a:pt x="1034674" y="236321"/>
                        </a:lnTo>
                        <a:cubicBezTo>
                          <a:pt x="969823" y="233079"/>
                          <a:pt x="904458" y="235367"/>
                          <a:pt x="840121" y="226594"/>
                        </a:cubicBezTo>
                        <a:cubicBezTo>
                          <a:pt x="831033" y="225355"/>
                          <a:pt x="828868" y="211240"/>
                          <a:pt x="820665" y="207138"/>
                        </a:cubicBezTo>
                        <a:cubicBezTo>
                          <a:pt x="808707" y="201159"/>
                          <a:pt x="794610" y="201084"/>
                          <a:pt x="781755" y="197411"/>
                        </a:cubicBezTo>
                        <a:cubicBezTo>
                          <a:pt x="771896" y="194594"/>
                          <a:pt x="762300" y="190926"/>
                          <a:pt x="752572" y="187683"/>
                        </a:cubicBezTo>
                        <a:cubicBezTo>
                          <a:pt x="746087" y="181198"/>
                          <a:pt x="740980" y="172947"/>
                          <a:pt x="733116" y="168228"/>
                        </a:cubicBezTo>
                        <a:cubicBezTo>
                          <a:pt x="724324" y="162953"/>
                          <a:pt x="711184" y="165750"/>
                          <a:pt x="703934" y="158500"/>
                        </a:cubicBezTo>
                        <a:cubicBezTo>
                          <a:pt x="652057" y="106621"/>
                          <a:pt x="742840" y="145527"/>
                          <a:pt x="665023" y="119590"/>
                        </a:cubicBezTo>
                        <a:cubicBezTo>
                          <a:pt x="596217" y="50784"/>
                          <a:pt x="644401" y="82086"/>
                          <a:pt x="499653" y="70951"/>
                        </a:cubicBezTo>
                        <a:cubicBezTo>
                          <a:pt x="426301" y="46502"/>
                          <a:pt x="516716" y="79483"/>
                          <a:pt x="441287" y="41768"/>
                        </a:cubicBezTo>
                        <a:cubicBezTo>
                          <a:pt x="432116" y="37182"/>
                          <a:pt x="421832" y="35283"/>
                          <a:pt x="412104" y="32041"/>
                        </a:cubicBezTo>
                        <a:cubicBezTo>
                          <a:pt x="405619" y="25556"/>
                          <a:pt x="400513" y="17304"/>
                          <a:pt x="392648" y="12585"/>
                        </a:cubicBezTo>
                        <a:cubicBezTo>
                          <a:pt x="345749" y="-15554"/>
                          <a:pt x="213507" y="12230"/>
                          <a:pt x="207823" y="12585"/>
                        </a:cubicBezTo>
                        <a:cubicBezTo>
                          <a:pt x="204580" y="32040"/>
                          <a:pt x="207881" y="53826"/>
                          <a:pt x="198095" y="70951"/>
                        </a:cubicBezTo>
                        <a:cubicBezTo>
                          <a:pt x="193008" y="79854"/>
                          <a:pt x="178922" y="78455"/>
                          <a:pt x="168912" y="80679"/>
                        </a:cubicBezTo>
                        <a:cubicBezTo>
                          <a:pt x="149658" y="84958"/>
                          <a:pt x="129832" y="86274"/>
                          <a:pt x="110546" y="90407"/>
                        </a:cubicBezTo>
                        <a:cubicBezTo>
                          <a:pt x="84401" y="96010"/>
                          <a:pt x="58091" y="101406"/>
                          <a:pt x="32725" y="109862"/>
                        </a:cubicBezTo>
                        <a:cubicBezTo>
                          <a:pt x="22997" y="113105"/>
                          <a:pt x="7142" y="109989"/>
                          <a:pt x="3542" y="119590"/>
                        </a:cubicBezTo>
                        <a:cubicBezTo>
                          <a:pt x="-4428" y="140842"/>
                          <a:pt x="3542" y="164985"/>
                          <a:pt x="3542" y="187683"/>
                        </a:cubicBezTo>
                        <a:lnTo>
                          <a:pt x="3542" y="187683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3297677" y="2295728"/>
                  <a:ext cx="359923" cy="525293"/>
                </a:xfrm>
                <a:custGeom>
                  <a:avLst/>
                  <a:gdLst>
                    <a:gd name="connsiteX0" fmla="*/ 0 w 359923"/>
                    <a:gd name="connsiteY0" fmla="*/ 525293 h 525293"/>
                    <a:gd name="connsiteX1" fmla="*/ 0 w 359923"/>
                    <a:gd name="connsiteY1" fmla="*/ 525293 h 525293"/>
                    <a:gd name="connsiteX2" fmla="*/ 38910 w 359923"/>
                    <a:gd name="connsiteY2" fmla="*/ 447472 h 525293"/>
                    <a:gd name="connsiteX3" fmla="*/ 68093 w 359923"/>
                    <a:gd name="connsiteY3" fmla="*/ 437744 h 525293"/>
                    <a:gd name="connsiteX4" fmla="*/ 107004 w 359923"/>
                    <a:gd name="connsiteY4" fmla="*/ 389106 h 525293"/>
                    <a:gd name="connsiteX5" fmla="*/ 136187 w 359923"/>
                    <a:gd name="connsiteY5" fmla="*/ 369651 h 525293"/>
                    <a:gd name="connsiteX6" fmla="*/ 155642 w 359923"/>
                    <a:gd name="connsiteY6" fmla="*/ 311285 h 525293"/>
                    <a:gd name="connsiteX7" fmla="*/ 165370 w 359923"/>
                    <a:gd name="connsiteY7" fmla="*/ 233463 h 525293"/>
                    <a:gd name="connsiteX8" fmla="*/ 194553 w 359923"/>
                    <a:gd name="connsiteY8" fmla="*/ 214008 h 525293"/>
                    <a:gd name="connsiteX9" fmla="*/ 214008 w 359923"/>
                    <a:gd name="connsiteY9" fmla="*/ 184825 h 525293"/>
                    <a:gd name="connsiteX10" fmla="*/ 262646 w 359923"/>
                    <a:gd name="connsiteY10" fmla="*/ 136187 h 525293"/>
                    <a:gd name="connsiteX11" fmla="*/ 301557 w 359923"/>
                    <a:gd name="connsiteY11" fmla="*/ 48638 h 525293"/>
                    <a:gd name="connsiteX12" fmla="*/ 330740 w 359923"/>
                    <a:gd name="connsiteY12" fmla="*/ 38910 h 525293"/>
                    <a:gd name="connsiteX13" fmla="*/ 359923 w 359923"/>
                    <a:gd name="connsiteY13" fmla="*/ 0 h 525293"/>
                    <a:gd name="connsiteX14" fmla="*/ 359923 w 359923"/>
                    <a:gd name="connsiteY14" fmla="*/ 0 h 525293"/>
                    <a:gd name="connsiteX0" fmla="*/ 0 w 359923"/>
                    <a:gd name="connsiteY0" fmla="*/ 525293 h 525293"/>
                    <a:gd name="connsiteX1" fmla="*/ 0 w 359923"/>
                    <a:gd name="connsiteY1" fmla="*/ 525293 h 525293"/>
                    <a:gd name="connsiteX2" fmla="*/ 38910 w 359923"/>
                    <a:gd name="connsiteY2" fmla="*/ 447472 h 525293"/>
                    <a:gd name="connsiteX3" fmla="*/ 68093 w 359923"/>
                    <a:gd name="connsiteY3" fmla="*/ 437744 h 525293"/>
                    <a:gd name="connsiteX4" fmla="*/ 107004 w 359923"/>
                    <a:gd name="connsiteY4" fmla="*/ 389106 h 525293"/>
                    <a:gd name="connsiteX5" fmla="*/ 136187 w 359923"/>
                    <a:gd name="connsiteY5" fmla="*/ 369651 h 525293"/>
                    <a:gd name="connsiteX6" fmla="*/ 155642 w 359923"/>
                    <a:gd name="connsiteY6" fmla="*/ 311285 h 525293"/>
                    <a:gd name="connsiteX7" fmla="*/ 165370 w 359923"/>
                    <a:gd name="connsiteY7" fmla="*/ 233463 h 525293"/>
                    <a:gd name="connsiteX8" fmla="*/ 194553 w 359923"/>
                    <a:gd name="connsiteY8" fmla="*/ 214008 h 525293"/>
                    <a:gd name="connsiteX9" fmla="*/ 214008 w 359923"/>
                    <a:gd name="connsiteY9" fmla="*/ 184825 h 525293"/>
                    <a:gd name="connsiteX10" fmla="*/ 252918 w 359923"/>
                    <a:gd name="connsiteY10" fmla="*/ 107004 h 525293"/>
                    <a:gd name="connsiteX11" fmla="*/ 301557 w 359923"/>
                    <a:gd name="connsiteY11" fmla="*/ 48638 h 525293"/>
                    <a:gd name="connsiteX12" fmla="*/ 330740 w 359923"/>
                    <a:gd name="connsiteY12" fmla="*/ 38910 h 525293"/>
                    <a:gd name="connsiteX13" fmla="*/ 359923 w 359923"/>
                    <a:gd name="connsiteY13" fmla="*/ 0 h 525293"/>
                    <a:gd name="connsiteX14" fmla="*/ 359923 w 359923"/>
                    <a:gd name="connsiteY14" fmla="*/ 0 h 525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59923" h="525293">
                      <a:moveTo>
                        <a:pt x="0" y="525293"/>
                      </a:moveTo>
                      <a:lnTo>
                        <a:pt x="0" y="525293"/>
                      </a:lnTo>
                      <a:cubicBezTo>
                        <a:pt x="12970" y="499353"/>
                        <a:pt x="21105" y="470365"/>
                        <a:pt x="38910" y="447472"/>
                      </a:cubicBezTo>
                      <a:cubicBezTo>
                        <a:pt x="45205" y="439378"/>
                        <a:pt x="59300" y="443020"/>
                        <a:pt x="68093" y="437744"/>
                      </a:cubicBezTo>
                      <a:cubicBezTo>
                        <a:pt x="92163" y="423302"/>
                        <a:pt x="87118" y="408992"/>
                        <a:pt x="107004" y="389106"/>
                      </a:cubicBezTo>
                      <a:cubicBezTo>
                        <a:pt x="115271" y="380839"/>
                        <a:pt x="126459" y="376136"/>
                        <a:pt x="136187" y="369651"/>
                      </a:cubicBezTo>
                      <a:cubicBezTo>
                        <a:pt x="142672" y="350196"/>
                        <a:pt x="153098" y="331634"/>
                        <a:pt x="155642" y="311285"/>
                      </a:cubicBezTo>
                      <a:cubicBezTo>
                        <a:pt x="158885" y="285344"/>
                        <a:pt x="155661" y="257736"/>
                        <a:pt x="165370" y="233463"/>
                      </a:cubicBezTo>
                      <a:cubicBezTo>
                        <a:pt x="169712" y="222608"/>
                        <a:pt x="184825" y="220493"/>
                        <a:pt x="194553" y="214008"/>
                      </a:cubicBezTo>
                      <a:cubicBezTo>
                        <a:pt x="201038" y="204280"/>
                        <a:pt x="204281" y="202659"/>
                        <a:pt x="214008" y="184825"/>
                      </a:cubicBezTo>
                      <a:cubicBezTo>
                        <a:pt x="223736" y="166991"/>
                        <a:pt x="232165" y="153699"/>
                        <a:pt x="252918" y="107004"/>
                      </a:cubicBezTo>
                      <a:cubicBezTo>
                        <a:pt x="261937" y="86712"/>
                        <a:pt x="288587" y="59987"/>
                        <a:pt x="301557" y="48638"/>
                      </a:cubicBezTo>
                      <a:cubicBezTo>
                        <a:pt x="314527" y="37289"/>
                        <a:pt x="321012" y="42153"/>
                        <a:pt x="330740" y="38910"/>
                      </a:cubicBezTo>
                      <a:cubicBezTo>
                        <a:pt x="352739" y="5912"/>
                        <a:pt x="341928" y="17993"/>
                        <a:pt x="359923" y="0"/>
                      </a:cubicBezTo>
                      <a:lnTo>
                        <a:pt x="359923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3647872" y="2616740"/>
                  <a:ext cx="593388" cy="218985"/>
                </a:xfrm>
                <a:custGeom>
                  <a:avLst/>
                  <a:gdLst>
                    <a:gd name="connsiteX0" fmla="*/ 0 w 593388"/>
                    <a:gd name="connsiteY0" fmla="*/ 165371 h 218985"/>
                    <a:gd name="connsiteX1" fmla="*/ 0 w 593388"/>
                    <a:gd name="connsiteY1" fmla="*/ 165371 h 218985"/>
                    <a:gd name="connsiteX2" fmla="*/ 68094 w 593388"/>
                    <a:gd name="connsiteY2" fmla="*/ 214009 h 218985"/>
                    <a:gd name="connsiteX3" fmla="*/ 252919 w 593388"/>
                    <a:gd name="connsiteY3" fmla="*/ 165371 h 218985"/>
                    <a:gd name="connsiteX4" fmla="*/ 272375 w 593388"/>
                    <a:gd name="connsiteY4" fmla="*/ 145915 h 218985"/>
                    <a:gd name="connsiteX5" fmla="*/ 330741 w 593388"/>
                    <a:gd name="connsiteY5" fmla="*/ 126460 h 218985"/>
                    <a:gd name="connsiteX6" fmla="*/ 389107 w 593388"/>
                    <a:gd name="connsiteY6" fmla="*/ 107005 h 218985"/>
                    <a:gd name="connsiteX7" fmla="*/ 418290 w 593388"/>
                    <a:gd name="connsiteY7" fmla="*/ 97277 h 218985"/>
                    <a:gd name="connsiteX8" fmla="*/ 447473 w 593388"/>
                    <a:gd name="connsiteY8" fmla="*/ 77822 h 218985"/>
                    <a:gd name="connsiteX9" fmla="*/ 515566 w 593388"/>
                    <a:gd name="connsiteY9" fmla="*/ 58366 h 218985"/>
                    <a:gd name="connsiteX10" fmla="*/ 535022 w 593388"/>
                    <a:gd name="connsiteY10" fmla="*/ 38911 h 218985"/>
                    <a:gd name="connsiteX11" fmla="*/ 564205 w 593388"/>
                    <a:gd name="connsiteY11" fmla="*/ 9728 h 218985"/>
                    <a:gd name="connsiteX12" fmla="*/ 593388 w 593388"/>
                    <a:gd name="connsiteY12" fmla="*/ 0 h 21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93388" h="218985">
                      <a:moveTo>
                        <a:pt x="0" y="165371"/>
                      </a:moveTo>
                      <a:lnTo>
                        <a:pt x="0" y="165371"/>
                      </a:lnTo>
                      <a:cubicBezTo>
                        <a:pt x="22698" y="181584"/>
                        <a:pt x="40742" y="208539"/>
                        <a:pt x="68094" y="214009"/>
                      </a:cubicBezTo>
                      <a:cubicBezTo>
                        <a:pt x="136321" y="227654"/>
                        <a:pt x="204476" y="213814"/>
                        <a:pt x="252919" y="165371"/>
                      </a:cubicBezTo>
                      <a:cubicBezTo>
                        <a:pt x="259404" y="158886"/>
                        <a:pt x="264172" y="150017"/>
                        <a:pt x="272375" y="145915"/>
                      </a:cubicBezTo>
                      <a:cubicBezTo>
                        <a:pt x="290718" y="136744"/>
                        <a:pt x="311286" y="132945"/>
                        <a:pt x="330741" y="126460"/>
                      </a:cubicBezTo>
                      <a:lnTo>
                        <a:pt x="389107" y="107005"/>
                      </a:lnTo>
                      <a:cubicBezTo>
                        <a:pt x="398835" y="103762"/>
                        <a:pt x="409758" y="102965"/>
                        <a:pt x="418290" y="97277"/>
                      </a:cubicBezTo>
                      <a:cubicBezTo>
                        <a:pt x="428018" y="90792"/>
                        <a:pt x="437016" y="83050"/>
                        <a:pt x="447473" y="77822"/>
                      </a:cubicBezTo>
                      <a:cubicBezTo>
                        <a:pt x="461429" y="70844"/>
                        <a:pt x="503098" y="61483"/>
                        <a:pt x="515566" y="58366"/>
                      </a:cubicBezTo>
                      <a:cubicBezTo>
                        <a:pt x="522051" y="51881"/>
                        <a:pt x="527158" y="43630"/>
                        <a:pt x="535022" y="38911"/>
                      </a:cubicBezTo>
                      <a:cubicBezTo>
                        <a:pt x="570357" y="17710"/>
                        <a:pt x="564205" y="45396"/>
                        <a:pt x="564205" y="9728"/>
                      </a:cubicBezTo>
                      <a:lnTo>
                        <a:pt x="593388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2295728" y="1303373"/>
                  <a:ext cx="107004" cy="661614"/>
                </a:xfrm>
                <a:custGeom>
                  <a:avLst/>
                  <a:gdLst>
                    <a:gd name="connsiteX0" fmla="*/ 107004 w 107004"/>
                    <a:gd name="connsiteY0" fmla="*/ 661614 h 661614"/>
                    <a:gd name="connsiteX1" fmla="*/ 107004 w 107004"/>
                    <a:gd name="connsiteY1" fmla="*/ 661614 h 661614"/>
                    <a:gd name="connsiteX2" fmla="*/ 87549 w 107004"/>
                    <a:gd name="connsiteY2" fmla="*/ 564338 h 661614"/>
                    <a:gd name="connsiteX3" fmla="*/ 68093 w 107004"/>
                    <a:gd name="connsiteY3" fmla="*/ 544882 h 661614"/>
                    <a:gd name="connsiteX4" fmla="*/ 48638 w 107004"/>
                    <a:gd name="connsiteY4" fmla="*/ 486516 h 661614"/>
                    <a:gd name="connsiteX5" fmla="*/ 29183 w 107004"/>
                    <a:gd name="connsiteY5" fmla="*/ 428150 h 661614"/>
                    <a:gd name="connsiteX6" fmla="*/ 19455 w 107004"/>
                    <a:gd name="connsiteY6" fmla="*/ 398967 h 661614"/>
                    <a:gd name="connsiteX7" fmla="*/ 9727 w 107004"/>
                    <a:gd name="connsiteY7" fmla="*/ 311418 h 661614"/>
                    <a:gd name="connsiteX8" fmla="*/ 19455 w 107004"/>
                    <a:gd name="connsiteY8" fmla="*/ 262780 h 661614"/>
                    <a:gd name="connsiteX9" fmla="*/ 38910 w 107004"/>
                    <a:gd name="connsiteY9" fmla="*/ 136321 h 661614"/>
                    <a:gd name="connsiteX10" fmla="*/ 0 w 107004"/>
                    <a:gd name="connsiteY10" fmla="*/ 133 h 661614"/>
                    <a:gd name="connsiteX11" fmla="*/ 0 w 107004"/>
                    <a:gd name="connsiteY11" fmla="*/ 133 h 66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004" h="661614">
                      <a:moveTo>
                        <a:pt x="107004" y="661614"/>
                      </a:moveTo>
                      <a:lnTo>
                        <a:pt x="107004" y="661614"/>
                      </a:lnTo>
                      <a:cubicBezTo>
                        <a:pt x="100519" y="629189"/>
                        <a:pt x="98006" y="595709"/>
                        <a:pt x="87549" y="564338"/>
                      </a:cubicBezTo>
                      <a:cubicBezTo>
                        <a:pt x="84649" y="555637"/>
                        <a:pt x="72195" y="553085"/>
                        <a:pt x="68093" y="544882"/>
                      </a:cubicBezTo>
                      <a:cubicBezTo>
                        <a:pt x="58922" y="526539"/>
                        <a:pt x="55123" y="505971"/>
                        <a:pt x="48638" y="486516"/>
                      </a:cubicBezTo>
                      <a:lnTo>
                        <a:pt x="29183" y="428150"/>
                      </a:lnTo>
                      <a:lnTo>
                        <a:pt x="19455" y="398967"/>
                      </a:lnTo>
                      <a:cubicBezTo>
                        <a:pt x="16212" y="369784"/>
                        <a:pt x="9727" y="340781"/>
                        <a:pt x="9727" y="311418"/>
                      </a:cubicBezTo>
                      <a:cubicBezTo>
                        <a:pt x="9727" y="294884"/>
                        <a:pt x="17270" y="279169"/>
                        <a:pt x="19455" y="262780"/>
                      </a:cubicBezTo>
                      <a:cubicBezTo>
                        <a:pt x="36175" y="137385"/>
                        <a:pt x="17000" y="202057"/>
                        <a:pt x="38910" y="136321"/>
                      </a:cubicBezTo>
                      <a:cubicBezTo>
                        <a:pt x="28490" y="-9570"/>
                        <a:pt x="74695" y="133"/>
                        <a:pt x="0" y="133"/>
                      </a:cubicBezTo>
                      <a:lnTo>
                        <a:pt x="0" y="133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2062264" y="1721796"/>
                  <a:ext cx="252919" cy="223736"/>
                </a:xfrm>
                <a:custGeom>
                  <a:avLst/>
                  <a:gdLst>
                    <a:gd name="connsiteX0" fmla="*/ 252919 w 252919"/>
                    <a:gd name="connsiteY0" fmla="*/ 223736 h 223736"/>
                    <a:gd name="connsiteX1" fmla="*/ 252919 w 252919"/>
                    <a:gd name="connsiteY1" fmla="*/ 223736 h 223736"/>
                    <a:gd name="connsiteX2" fmla="*/ 184825 w 252919"/>
                    <a:gd name="connsiteY2" fmla="*/ 175098 h 223736"/>
                    <a:gd name="connsiteX3" fmla="*/ 165370 w 252919"/>
                    <a:gd name="connsiteY3" fmla="*/ 155642 h 223736"/>
                    <a:gd name="connsiteX4" fmla="*/ 136187 w 252919"/>
                    <a:gd name="connsiteY4" fmla="*/ 145915 h 223736"/>
                    <a:gd name="connsiteX5" fmla="*/ 97276 w 252919"/>
                    <a:gd name="connsiteY5" fmla="*/ 107004 h 223736"/>
                    <a:gd name="connsiteX6" fmla="*/ 77821 w 252919"/>
                    <a:gd name="connsiteY6" fmla="*/ 48638 h 223736"/>
                    <a:gd name="connsiteX7" fmla="*/ 48638 w 252919"/>
                    <a:gd name="connsiteY7" fmla="*/ 38910 h 223736"/>
                    <a:gd name="connsiteX8" fmla="*/ 0 w 252919"/>
                    <a:gd name="connsiteY8" fmla="*/ 0 h 223736"/>
                    <a:gd name="connsiteX9" fmla="*/ 0 w 252919"/>
                    <a:gd name="connsiteY9" fmla="*/ 0 h 22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919" h="223736">
                      <a:moveTo>
                        <a:pt x="252919" y="223736"/>
                      </a:moveTo>
                      <a:lnTo>
                        <a:pt x="252919" y="223736"/>
                      </a:lnTo>
                      <a:cubicBezTo>
                        <a:pt x="230221" y="207523"/>
                        <a:pt x="206843" y="192223"/>
                        <a:pt x="184825" y="175098"/>
                      </a:cubicBezTo>
                      <a:cubicBezTo>
                        <a:pt x="177586" y="169467"/>
                        <a:pt x="173234" y="160361"/>
                        <a:pt x="165370" y="155642"/>
                      </a:cubicBezTo>
                      <a:cubicBezTo>
                        <a:pt x="156577" y="150366"/>
                        <a:pt x="145915" y="149157"/>
                        <a:pt x="136187" y="145915"/>
                      </a:cubicBezTo>
                      <a:cubicBezTo>
                        <a:pt x="123217" y="132945"/>
                        <a:pt x="103076" y="124406"/>
                        <a:pt x="97276" y="107004"/>
                      </a:cubicBezTo>
                      <a:cubicBezTo>
                        <a:pt x="90791" y="87549"/>
                        <a:pt x="97276" y="55123"/>
                        <a:pt x="77821" y="48638"/>
                      </a:cubicBezTo>
                      <a:cubicBezTo>
                        <a:pt x="68093" y="45395"/>
                        <a:pt x="57809" y="43496"/>
                        <a:pt x="48638" y="38910"/>
                      </a:cubicBezTo>
                      <a:cubicBezTo>
                        <a:pt x="24095" y="26638"/>
                        <a:pt x="18096" y="18096"/>
                        <a:pt x="0" y="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/>
                <p:cNvSpPr/>
                <p:nvPr/>
              </p:nvSpPr>
              <p:spPr>
                <a:xfrm>
                  <a:off x="3764604" y="2101122"/>
                  <a:ext cx="165370" cy="97329"/>
                </a:xfrm>
                <a:custGeom>
                  <a:avLst/>
                  <a:gdLst>
                    <a:gd name="connsiteX0" fmla="*/ 0 w 165370"/>
                    <a:gd name="connsiteY0" fmla="*/ 97329 h 97329"/>
                    <a:gd name="connsiteX1" fmla="*/ 0 w 165370"/>
                    <a:gd name="connsiteY1" fmla="*/ 97329 h 97329"/>
                    <a:gd name="connsiteX2" fmla="*/ 48639 w 165370"/>
                    <a:gd name="connsiteY2" fmla="*/ 29235 h 97329"/>
                    <a:gd name="connsiteX3" fmla="*/ 87549 w 165370"/>
                    <a:gd name="connsiteY3" fmla="*/ 19508 h 97329"/>
                    <a:gd name="connsiteX4" fmla="*/ 165370 w 165370"/>
                    <a:gd name="connsiteY4" fmla="*/ 52 h 97329"/>
                    <a:gd name="connsiteX5" fmla="*/ 165370 w 165370"/>
                    <a:gd name="connsiteY5" fmla="*/ 52 h 97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5370" h="97329">
                      <a:moveTo>
                        <a:pt x="0" y="97329"/>
                      </a:moveTo>
                      <a:lnTo>
                        <a:pt x="0" y="97329"/>
                      </a:lnTo>
                      <a:cubicBezTo>
                        <a:pt x="16213" y="74631"/>
                        <a:pt x="27791" y="47767"/>
                        <a:pt x="48639" y="29235"/>
                      </a:cubicBezTo>
                      <a:cubicBezTo>
                        <a:pt x="58631" y="20353"/>
                        <a:pt x="74744" y="23350"/>
                        <a:pt x="87549" y="19508"/>
                      </a:cubicBezTo>
                      <a:cubicBezTo>
                        <a:pt x="159238" y="-1999"/>
                        <a:pt x="123140" y="52"/>
                        <a:pt x="165370" y="52"/>
                      </a:cubicBezTo>
                      <a:lnTo>
                        <a:pt x="165370" y="52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3998068" y="2431915"/>
                  <a:ext cx="155643" cy="87549"/>
                </a:xfrm>
                <a:custGeom>
                  <a:avLst/>
                  <a:gdLst>
                    <a:gd name="connsiteX0" fmla="*/ 0 w 155643"/>
                    <a:gd name="connsiteY0" fmla="*/ 87549 h 87549"/>
                    <a:gd name="connsiteX1" fmla="*/ 0 w 155643"/>
                    <a:gd name="connsiteY1" fmla="*/ 87549 h 87549"/>
                    <a:gd name="connsiteX2" fmla="*/ 107004 w 155643"/>
                    <a:gd name="connsiteY2" fmla="*/ 38911 h 87549"/>
                    <a:gd name="connsiteX3" fmla="*/ 116732 w 155643"/>
                    <a:gd name="connsiteY3" fmla="*/ 29183 h 87549"/>
                    <a:gd name="connsiteX4" fmla="*/ 155643 w 155643"/>
                    <a:gd name="connsiteY4" fmla="*/ 0 h 87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643" h="87549">
                      <a:moveTo>
                        <a:pt x="0" y="87549"/>
                      </a:moveTo>
                      <a:lnTo>
                        <a:pt x="0" y="87549"/>
                      </a:lnTo>
                      <a:cubicBezTo>
                        <a:pt x="61259" y="64577"/>
                        <a:pt x="66378" y="69380"/>
                        <a:pt x="107004" y="38911"/>
                      </a:cubicBezTo>
                      <a:cubicBezTo>
                        <a:pt x="110673" y="36160"/>
                        <a:pt x="113489" y="32426"/>
                        <a:pt x="116732" y="29183"/>
                      </a:cubicBezTo>
                      <a:lnTo>
                        <a:pt x="155643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4066162" y="2402732"/>
                  <a:ext cx="262647" cy="126459"/>
                </a:xfrm>
                <a:custGeom>
                  <a:avLst/>
                  <a:gdLst>
                    <a:gd name="connsiteX0" fmla="*/ 0 w 262647"/>
                    <a:gd name="connsiteY0" fmla="*/ 126459 h 126459"/>
                    <a:gd name="connsiteX1" fmla="*/ 0 w 262647"/>
                    <a:gd name="connsiteY1" fmla="*/ 126459 h 126459"/>
                    <a:gd name="connsiteX2" fmla="*/ 116732 w 262647"/>
                    <a:gd name="connsiteY2" fmla="*/ 116732 h 126459"/>
                    <a:gd name="connsiteX3" fmla="*/ 145915 w 262647"/>
                    <a:gd name="connsiteY3" fmla="*/ 107004 h 126459"/>
                    <a:gd name="connsiteX4" fmla="*/ 194553 w 262647"/>
                    <a:gd name="connsiteY4" fmla="*/ 68094 h 126459"/>
                    <a:gd name="connsiteX5" fmla="*/ 233464 w 262647"/>
                    <a:gd name="connsiteY5" fmla="*/ 29183 h 126459"/>
                    <a:gd name="connsiteX6" fmla="*/ 262647 w 262647"/>
                    <a:gd name="connsiteY6" fmla="*/ 9728 h 126459"/>
                    <a:gd name="connsiteX7" fmla="*/ 262647 w 262647"/>
                    <a:gd name="connsiteY7" fmla="*/ 0 h 126459"/>
                    <a:gd name="connsiteX8" fmla="*/ 262647 w 262647"/>
                    <a:gd name="connsiteY8" fmla="*/ 0 h 126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2647" h="126459">
                      <a:moveTo>
                        <a:pt x="0" y="126459"/>
                      </a:moveTo>
                      <a:lnTo>
                        <a:pt x="0" y="126459"/>
                      </a:lnTo>
                      <a:cubicBezTo>
                        <a:pt x="38911" y="123217"/>
                        <a:pt x="78029" y="121892"/>
                        <a:pt x="116732" y="116732"/>
                      </a:cubicBezTo>
                      <a:cubicBezTo>
                        <a:pt x="126896" y="115377"/>
                        <a:pt x="137908" y="113410"/>
                        <a:pt x="145915" y="107004"/>
                      </a:cubicBezTo>
                      <a:cubicBezTo>
                        <a:pt x="208770" y="56719"/>
                        <a:pt x="121203" y="92542"/>
                        <a:pt x="194553" y="68094"/>
                      </a:cubicBezTo>
                      <a:cubicBezTo>
                        <a:pt x="207523" y="55124"/>
                        <a:pt x="218202" y="39358"/>
                        <a:pt x="233464" y="29183"/>
                      </a:cubicBezTo>
                      <a:cubicBezTo>
                        <a:pt x="243192" y="22698"/>
                        <a:pt x="254380" y="17995"/>
                        <a:pt x="262647" y="9728"/>
                      </a:cubicBezTo>
                      <a:lnTo>
                        <a:pt x="262647" y="0"/>
                      </a:lnTo>
                      <a:lnTo>
                        <a:pt x="262647" y="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2162628" y="3853984"/>
              <a:ext cx="1991083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bg2"/>
                  </a:solidFill>
                </a:rPr>
                <a:t>Lateral circumflex artery </a:t>
              </a:r>
              <a:endParaRPr lang="en-US" sz="18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34" name="Down Arrow 33"/>
          <p:cNvSpPr/>
          <p:nvPr/>
        </p:nvSpPr>
        <p:spPr bwMode="auto">
          <a:xfrm>
            <a:off x="3113735" y="567695"/>
            <a:ext cx="420493" cy="978408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35829" r="21224" b="13518"/>
          <a:stretch/>
        </p:blipFill>
        <p:spPr bwMode="auto">
          <a:xfrm>
            <a:off x="1768813" y="0"/>
            <a:ext cx="5622587" cy="5184901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638169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Ogden JA.  JBJS A 1974; 56:941.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86921" r="3883" b="1896"/>
          <a:stretch/>
        </p:blipFill>
        <p:spPr bwMode="auto">
          <a:xfrm>
            <a:off x="11349" y="5143502"/>
            <a:ext cx="9056451" cy="1125846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887166" y="2013626"/>
            <a:ext cx="1179381" cy="2344365"/>
          </a:xfrm>
          <a:custGeom>
            <a:avLst/>
            <a:gdLst>
              <a:gd name="connsiteX0" fmla="*/ 1138136 w 1179381"/>
              <a:gd name="connsiteY0" fmla="*/ 2344365 h 2344365"/>
              <a:gd name="connsiteX1" fmla="*/ 1138136 w 1179381"/>
              <a:gd name="connsiteY1" fmla="*/ 2344365 h 2344365"/>
              <a:gd name="connsiteX2" fmla="*/ 1177047 w 1179381"/>
              <a:gd name="connsiteY2" fmla="*/ 2266544 h 2344365"/>
              <a:gd name="connsiteX3" fmla="*/ 1167319 w 1179381"/>
              <a:gd name="connsiteY3" fmla="*/ 2042808 h 2344365"/>
              <a:gd name="connsiteX4" fmla="*/ 1157591 w 1179381"/>
              <a:gd name="connsiteY4" fmla="*/ 2013625 h 2344365"/>
              <a:gd name="connsiteX5" fmla="*/ 1099225 w 1179381"/>
              <a:gd name="connsiteY5" fmla="*/ 1974714 h 2344365"/>
              <a:gd name="connsiteX6" fmla="*/ 1040860 w 1179381"/>
              <a:gd name="connsiteY6" fmla="*/ 1945531 h 2344365"/>
              <a:gd name="connsiteX7" fmla="*/ 1021404 w 1179381"/>
              <a:gd name="connsiteY7" fmla="*/ 1926076 h 2344365"/>
              <a:gd name="connsiteX8" fmla="*/ 875489 w 1179381"/>
              <a:gd name="connsiteY8" fmla="*/ 1926076 h 2344365"/>
              <a:gd name="connsiteX9" fmla="*/ 622570 w 1179381"/>
              <a:gd name="connsiteY9" fmla="*/ 1916348 h 2344365"/>
              <a:gd name="connsiteX10" fmla="*/ 583660 w 1179381"/>
              <a:gd name="connsiteY10" fmla="*/ 1857983 h 2344365"/>
              <a:gd name="connsiteX11" fmla="*/ 554477 w 1179381"/>
              <a:gd name="connsiteY11" fmla="*/ 1848255 h 2344365"/>
              <a:gd name="connsiteX12" fmla="*/ 476655 w 1179381"/>
              <a:gd name="connsiteY12" fmla="*/ 1809344 h 2344365"/>
              <a:gd name="connsiteX13" fmla="*/ 447472 w 1179381"/>
              <a:gd name="connsiteY13" fmla="*/ 1789889 h 2344365"/>
              <a:gd name="connsiteX14" fmla="*/ 330740 w 1179381"/>
              <a:gd name="connsiteY14" fmla="*/ 1760706 h 2344365"/>
              <a:gd name="connsiteX15" fmla="*/ 301557 w 1179381"/>
              <a:gd name="connsiteY15" fmla="*/ 1750978 h 2344365"/>
              <a:gd name="connsiteX16" fmla="*/ 243191 w 1179381"/>
              <a:gd name="connsiteY16" fmla="*/ 1712068 h 2344365"/>
              <a:gd name="connsiteX17" fmla="*/ 214008 w 1179381"/>
              <a:gd name="connsiteY17" fmla="*/ 1663429 h 2344365"/>
              <a:gd name="connsiteX18" fmla="*/ 184825 w 1179381"/>
              <a:gd name="connsiteY18" fmla="*/ 1614791 h 2344365"/>
              <a:gd name="connsiteX19" fmla="*/ 155643 w 1179381"/>
              <a:gd name="connsiteY19" fmla="*/ 1556425 h 2344365"/>
              <a:gd name="connsiteX20" fmla="*/ 145915 w 1179381"/>
              <a:gd name="connsiteY20" fmla="*/ 1527242 h 2344365"/>
              <a:gd name="connsiteX21" fmla="*/ 87549 w 1179381"/>
              <a:gd name="connsiteY21" fmla="*/ 1488331 h 2344365"/>
              <a:gd name="connsiteX22" fmla="*/ 77821 w 1179381"/>
              <a:gd name="connsiteY22" fmla="*/ 1459148 h 2344365"/>
              <a:gd name="connsiteX23" fmla="*/ 58366 w 1179381"/>
              <a:gd name="connsiteY23" fmla="*/ 1429965 h 2344365"/>
              <a:gd name="connsiteX24" fmla="*/ 48638 w 1179381"/>
              <a:gd name="connsiteY24" fmla="*/ 1361872 h 2344365"/>
              <a:gd name="connsiteX25" fmla="*/ 38911 w 1179381"/>
              <a:gd name="connsiteY25" fmla="*/ 1099225 h 2344365"/>
              <a:gd name="connsiteX26" fmla="*/ 19455 w 1179381"/>
              <a:gd name="connsiteY26" fmla="*/ 933855 h 2344365"/>
              <a:gd name="connsiteX27" fmla="*/ 0 w 1179381"/>
              <a:gd name="connsiteY27" fmla="*/ 865761 h 2344365"/>
              <a:gd name="connsiteX28" fmla="*/ 19455 w 1179381"/>
              <a:gd name="connsiteY28" fmla="*/ 739302 h 2344365"/>
              <a:gd name="connsiteX29" fmla="*/ 38911 w 1179381"/>
              <a:gd name="connsiteY29" fmla="*/ 719846 h 2344365"/>
              <a:gd name="connsiteX30" fmla="*/ 68094 w 1179381"/>
              <a:gd name="connsiteY30" fmla="*/ 632297 h 2344365"/>
              <a:gd name="connsiteX31" fmla="*/ 77821 w 1179381"/>
              <a:gd name="connsiteY31" fmla="*/ 603114 h 2344365"/>
              <a:gd name="connsiteX32" fmla="*/ 97277 w 1179381"/>
              <a:gd name="connsiteY32" fmla="*/ 408561 h 2344365"/>
              <a:gd name="connsiteX33" fmla="*/ 107004 w 1179381"/>
              <a:gd name="connsiteY33" fmla="*/ 379378 h 2344365"/>
              <a:gd name="connsiteX34" fmla="*/ 126460 w 1179381"/>
              <a:gd name="connsiteY34" fmla="*/ 359923 h 2344365"/>
              <a:gd name="connsiteX35" fmla="*/ 136187 w 1179381"/>
              <a:gd name="connsiteY35" fmla="*/ 301557 h 2344365"/>
              <a:gd name="connsiteX36" fmla="*/ 155643 w 1179381"/>
              <a:gd name="connsiteY36" fmla="*/ 282102 h 2344365"/>
              <a:gd name="connsiteX37" fmla="*/ 165370 w 1179381"/>
              <a:gd name="connsiteY37" fmla="*/ 194553 h 2344365"/>
              <a:gd name="connsiteX38" fmla="*/ 194553 w 1179381"/>
              <a:gd name="connsiteY38" fmla="*/ 87548 h 2344365"/>
              <a:gd name="connsiteX39" fmla="*/ 223736 w 1179381"/>
              <a:gd name="connsiteY39" fmla="*/ 29183 h 2344365"/>
              <a:gd name="connsiteX40" fmla="*/ 243191 w 1179381"/>
              <a:gd name="connsiteY40" fmla="*/ 0 h 2344365"/>
              <a:gd name="connsiteX41" fmla="*/ 243191 w 1179381"/>
              <a:gd name="connsiteY41" fmla="*/ 0 h 23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9381" h="2344365">
                <a:moveTo>
                  <a:pt x="1138136" y="2344365"/>
                </a:moveTo>
                <a:lnTo>
                  <a:pt x="1138136" y="2344365"/>
                </a:lnTo>
                <a:cubicBezTo>
                  <a:pt x="1151106" y="2318425"/>
                  <a:pt x="1174253" y="2295411"/>
                  <a:pt x="1177047" y="2266544"/>
                </a:cubicBezTo>
                <a:cubicBezTo>
                  <a:pt x="1184238" y="2192242"/>
                  <a:pt x="1173045" y="2117237"/>
                  <a:pt x="1167319" y="2042808"/>
                </a:cubicBezTo>
                <a:cubicBezTo>
                  <a:pt x="1166533" y="2032584"/>
                  <a:pt x="1164842" y="2020876"/>
                  <a:pt x="1157591" y="2013625"/>
                </a:cubicBezTo>
                <a:cubicBezTo>
                  <a:pt x="1141057" y="1997091"/>
                  <a:pt x="1118680" y="1987684"/>
                  <a:pt x="1099225" y="1974714"/>
                </a:cubicBezTo>
                <a:cubicBezTo>
                  <a:pt x="1061511" y="1949571"/>
                  <a:pt x="1081134" y="1958956"/>
                  <a:pt x="1040860" y="1945531"/>
                </a:cubicBezTo>
                <a:cubicBezTo>
                  <a:pt x="1034375" y="1939046"/>
                  <a:pt x="1029268" y="1930795"/>
                  <a:pt x="1021404" y="1926076"/>
                </a:cubicBezTo>
                <a:cubicBezTo>
                  <a:pt x="981021" y="1901847"/>
                  <a:pt x="904036" y="1923697"/>
                  <a:pt x="875489" y="1926076"/>
                </a:cubicBezTo>
                <a:cubicBezTo>
                  <a:pt x="791183" y="1922833"/>
                  <a:pt x="704732" y="1935519"/>
                  <a:pt x="622570" y="1916348"/>
                </a:cubicBezTo>
                <a:cubicBezTo>
                  <a:pt x="599800" y="1911035"/>
                  <a:pt x="605842" y="1865377"/>
                  <a:pt x="583660" y="1857983"/>
                </a:cubicBezTo>
                <a:lnTo>
                  <a:pt x="554477" y="1848255"/>
                </a:lnTo>
                <a:cubicBezTo>
                  <a:pt x="490525" y="1784306"/>
                  <a:pt x="610792" y="1898767"/>
                  <a:pt x="476655" y="1809344"/>
                </a:cubicBezTo>
                <a:cubicBezTo>
                  <a:pt x="466927" y="1802859"/>
                  <a:pt x="458156" y="1794637"/>
                  <a:pt x="447472" y="1789889"/>
                </a:cubicBezTo>
                <a:cubicBezTo>
                  <a:pt x="388503" y="1763681"/>
                  <a:pt x="391918" y="1774302"/>
                  <a:pt x="330740" y="1760706"/>
                </a:cubicBezTo>
                <a:cubicBezTo>
                  <a:pt x="320730" y="1758482"/>
                  <a:pt x="310521" y="1755958"/>
                  <a:pt x="301557" y="1750978"/>
                </a:cubicBezTo>
                <a:cubicBezTo>
                  <a:pt x="281117" y="1739623"/>
                  <a:pt x="243191" y="1712068"/>
                  <a:pt x="243191" y="1712068"/>
                </a:cubicBezTo>
                <a:cubicBezTo>
                  <a:pt x="215637" y="1629399"/>
                  <a:pt x="254066" y="1730194"/>
                  <a:pt x="214008" y="1663429"/>
                </a:cubicBezTo>
                <a:cubicBezTo>
                  <a:pt x="176126" y="1600292"/>
                  <a:pt x="234121" y="1664084"/>
                  <a:pt x="184825" y="1614791"/>
                </a:cubicBezTo>
                <a:cubicBezTo>
                  <a:pt x="160378" y="1541446"/>
                  <a:pt x="193354" y="1631847"/>
                  <a:pt x="155643" y="1556425"/>
                </a:cubicBezTo>
                <a:cubicBezTo>
                  <a:pt x="151057" y="1547254"/>
                  <a:pt x="151603" y="1535774"/>
                  <a:pt x="145915" y="1527242"/>
                </a:cubicBezTo>
                <a:cubicBezTo>
                  <a:pt x="125096" y="1496013"/>
                  <a:pt x="118145" y="1498530"/>
                  <a:pt x="87549" y="1488331"/>
                </a:cubicBezTo>
                <a:cubicBezTo>
                  <a:pt x="84306" y="1478603"/>
                  <a:pt x="82407" y="1468319"/>
                  <a:pt x="77821" y="1459148"/>
                </a:cubicBezTo>
                <a:cubicBezTo>
                  <a:pt x="72593" y="1448691"/>
                  <a:pt x="61725" y="1441163"/>
                  <a:pt x="58366" y="1429965"/>
                </a:cubicBezTo>
                <a:cubicBezTo>
                  <a:pt x="51778" y="1408004"/>
                  <a:pt x="51881" y="1384570"/>
                  <a:pt x="48638" y="1361872"/>
                </a:cubicBezTo>
                <a:cubicBezTo>
                  <a:pt x="45396" y="1274323"/>
                  <a:pt x="43516" y="1186713"/>
                  <a:pt x="38911" y="1099225"/>
                </a:cubicBezTo>
                <a:cubicBezTo>
                  <a:pt x="36002" y="1043950"/>
                  <a:pt x="30333" y="988244"/>
                  <a:pt x="19455" y="933855"/>
                </a:cubicBezTo>
                <a:cubicBezTo>
                  <a:pt x="13346" y="903311"/>
                  <a:pt x="9274" y="893581"/>
                  <a:pt x="0" y="865761"/>
                </a:cubicBezTo>
                <a:cubicBezTo>
                  <a:pt x="561" y="860154"/>
                  <a:pt x="2629" y="767345"/>
                  <a:pt x="19455" y="739302"/>
                </a:cubicBezTo>
                <a:cubicBezTo>
                  <a:pt x="24174" y="731437"/>
                  <a:pt x="32426" y="726331"/>
                  <a:pt x="38911" y="719846"/>
                </a:cubicBezTo>
                <a:lnTo>
                  <a:pt x="68094" y="632297"/>
                </a:lnTo>
                <a:lnTo>
                  <a:pt x="77821" y="603114"/>
                </a:lnTo>
                <a:cubicBezTo>
                  <a:pt x="84910" y="489689"/>
                  <a:pt x="75834" y="483612"/>
                  <a:pt x="97277" y="408561"/>
                </a:cubicBezTo>
                <a:cubicBezTo>
                  <a:pt x="100094" y="398702"/>
                  <a:pt x="101728" y="388171"/>
                  <a:pt x="107004" y="379378"/>
                </a:cubicBezTo>
                <a:cubicBezTo>
                  <a:pt x="111723" y="371514"/>
                  <a:pt x="119975" y="366408"/>
                  <a:pt x="126460" y="359923"/>
                </a:cubicBezTo>
                <a:cubicBezTo>
                  <a:pt x="129702" y="340468"/>
                  <a:pt x="129262" y="320025"/>
                  <a:pt x="136187" y="301557"/>
                </a:cubicBezTo>
                <a:cubicBezTo>
                  <a:pt x="139407" y="292970"/>
                  <a:pt x="153230" y="290950"/>
                  <a:pt x="155643" y="282102"/>
                </a:cubicBezTo>
                <a:cubicBezTo>
                  <a:pt x="163369" y="253774"/>
                  <a:pt x="161218" y="223620"/>
                  <a:pt x="165370" y="194553"/>
                </a:cubicBezTo>
                <a:cubicBezTo>
                  <a:pt x="172244" y="146433"/>
                  <a:pt x="178398" y="136013"/>
                  <a:pt x="194553" y="87548"/>
                </a:cubicBezTo>
                <a:cubicBezTo>
                  <a:pt x="204827" y="56725"/>
                  <a:pt x="202185" y="56122"/>
                  <a:pt x="223736" y="29183"/>
                </a:cubicBezTo>
                <a:cubicBezTo>
                  <a:pt x="245484" y="1998"/>
                  <a:pt x="243191" y="20820"/>
                  <a:pt x="243191" y="0"/>
                </a:cubicBezTo>
                <a:lnTo>
                  <a:pt x="243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412460" y="2655651"/>
            <a:ext cx="642025" cy="1371600"/>
          </a:xfrm>
          <a:custGeom>
            <a:avLst/>
            <a:gdLst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9923 w 642025"/>
              <a:gd name="connsiteY9" fmla="*/ 1099226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48638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9923 w 642025"/>
              <a:gd name="connsiteY9" fmla="*/ 1099226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0195 w 642025"/>
              <a:gd name="connsiteY9" fmla="*/ 1128409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0195 w 642025"/>
              <a:gd name="connsiteY9" fmla="*/ 1128409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184824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2025" h="1371600">
                <a:moveTo>
                  <a:pt x="642025" y="1371600"/>
                </a:moveTo>
                <a:lnTo>
                  <a:pt x="642025" y="1371600"/>
                </a:lnTo>
                <a:cubicBezTo>
                  <a:pt x="625812" y="1345660"/>
                  <a:pt x="610929" y="1318839"/>
                  <a:pt x="593387" y="1293779"/>
                </a:cubicBezTo>
                <a:cubicBezTo>
                  <a:pt x="578441" y="1272427"/>
                  <a:pt x="565277" y="1271290"/>
                  <a:pt x="544749" y="1254868"/>
                </a:cubicBezTo>
                <a:cubicBezTo>
                  <a:pt x="537587" y="1249139"/>
                  <a:pt x="533157" y="1240132"/>
                  <a:pt x="525293" y="1235413"/>
                </a:cubicBezTo>
                <a:cubicBezTo>
                  <a:pt x="516500" y="1230137"/>
                  <a:pt x="505281" y="1230271"/>
                  <a:pt x="496110" y="1225685"/>
                </a:cubicBezTo>
                <a:cubicBezTo>
                  <a:pt x="485653" y="1220457"/>
                  <a:pt x="476655" y="1212715"/>
                  <a:pt x="466927" y="1206230"/>
                </a:cubicBezTo>
                <a:cubicBezTo>
                  <a:pt x="433574" y="1156200"/>
                  <a:pt x="464612" y="1194651"/>
                  <a:pt x="418289" y="1157592"/>
                </a:cubicBezTo>
                <a:cubicBezTo>
                  <a:pt x="380137" y="1127070"/>
                  <a:pt x="420332" y="1145302"/>
                  <a:pt x="369651" y="1128409"/>
                </a:cubicBezTo>
                <a:cubicBezTo>
                  <a:pt x="366408" y="1118681"/>
                  <a:pt x="359366" y="1132995"/>
                  <a:pt x="350195" y="1128409"/>
                </a:cubicBezTo>
                <a:cubicBezTo>
                  <a:pt x="329687" y="1118155"/>
                  <a:pt x="306420" y="1097604"/>
                  <a:pt x="291829" y="1089498"/>
                </a:cubicBezTo>
                <a:cubicBezTo>
                  <a:pt x="277238" y="1081392"/>
                  <a:pt x="272374" y="1083013"/>
                  <a:pt x="262646" y="1079770"/>
                </a:cubicBezTo>
                <a:cubicBezTo>
                  <a:pt x="256161" y="1070042"/>
                  <a:pt x="256161" y="1060315"/>
                  <a:pt x="243191" y="1050587"/>
                </a:cubicBezTo>
                <a:cubicBezTo>
                  <a:pt x="230221" y="1040859"/>
                  <a:pt x="189804" y="1030368"/>
                  <a:pt x="184824" y="1021404"/>
                </a:cubicBezTo>
                <a:cubicBezTo>
                  <a:pt x="182407" y="1017053"/>
                  <a:pt x="181582" y="958175"/>
                  <a:pt x="175097" y="943583"/>
                </a:cubicBezTo>
                <a:cubicBezTo>
                  <a:pt x="168612" y="928992"/>
                  <a:pt x="155642" y="937098"/>
                  <a:pt x="145914" y="933855"/>
                </a:cubicBezTo>
                <a:cubicBezTo>
                  <a:pt x="139429" y="924127"/>
                  <a:pt x="131687" y="915129"/>
                  <a:pt x="126459" y="904672"/>
                </a:cubicBezTo>
                <a:cubicBezTo>
                  <a:pt x="121873" y="895501"/>
                  <a:pt x="116731" y="885743"/>
                  <a:pt x="116731" y="875489"/>
                </a:cubicBezTo>
                <a:cubicBezTo>
                  <a:pt x="116731" y="771677"/>
                  <a:pt x="120536" y="667847"/>
                  <a:pt x="126459" y="564204"/>
                </a:cubicBezTo>
                <a:cubicBezTo>
                  <a:pt x="127044" y="553967"/>
                  <a:pt x="131601" y="544192"/>
                  <a:pt x="136187" y="535021"/>
                </a:cubicBezTo>
                <a:cubicBezTo>
                  <a:pt x="141415" y="524564"/>
                  <a:pt x="149157" y="515566"/>
                  <a:pt x="155642" y="505838"/>
                </a:cubicBezTo>
                <a:cubicBezTo>
                  <a:pt x="139998" y="349400"/>
                  <a:pt x="157759" y="454882"/>
                  <a:pt x="136187" y="379379"/>
                </a:cubicBezTo>
                <a:cubicBezTo>
                  <a:pt x="132514" y="366524"/>
                  <a:pt x="135913" y="349922"/>
                  <a:pt x="126459" y="340468"/>
                </a:cubicBezTo>
                <a:cubicBezTo>
                  <a:pt x="114112" y="328121"/>
                  <a:pt x="82685" y="327498"/>
                  <a:pt x="77821" y="321013"/>
                </a:cubicBezTo>
                <a:cubicBezTo>
                  <a:pt x="72957" y="314528"/>
                  <a:pt x="107005" y="308043"/>
                  <a:pt x="97277" y="301558"/>
                </a:cubicBezTo>
                <a:cubicBezTo>
                  <a:pt x="123217" y="292911"/>
                  <a:pt x="90792" y="291830"/>
                  <a:pt x="87549" y="262647"/>
                </a:cubicBezTo>
                <a:cubicBezTo>
                  <a:pt x="84306" y="233464"/>
                  <a:pt x="83139" y="171660"/>
                  <a:pt x="77821" y="126460"/>
                </a:cubicBezTo>
                <a:cubicBezTo>
                  <a:pt x="73496" y="89696"/>
                  <a:pt x="67917" y="103527"/>
                  <a:pt x="48638" y="77821"/>
                </a:cubicBezTo>
                <a:cubicBezTo>
                  <a:pt x="16435" y="34884"/>
                  <a:pt x="16856" y="33714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324911" y="3054485"/>
            <a:ext cx="184825" cy="437745"/>
          </a:xfrm>
          <a:custGeom>
            <a:avLst/>
            <a:gdLst>
              <a:gd name="connsiteX0" fmla="*/ 184825 w 184825"/>
              <a:gd name="connsiteY0" fmla="*/ 437745 h 437745"/>
              <a:gd name="connsiteX1" fmla="*/ 184825 w 184825"/>
              <a:gd name="connsiteY1" fmla="*/ 437745 h 437745"/>
              <a:gd name="connsiteX2" fmla="*/ 175098 w 184825"/>
              <a:gd name="connsiteY2" fmla="*/ 321013 h 437745"/>
              <a:gd name="connsiteX3" fmla="*/ 136187 w 184825"/>
              <a:gd name="connsiteY3" fmla="*/ 233464 h 437745"/>
              <a:gd name="connsiteX4" fmla="*/ 97276 w 184825"/>
              <a:gd name="connsiteY4" fmla="*/ 184826 h 437745"/>
              <a:gd name="connsiteX5" fmla="*/ 87549 w 184825"/>
              <a:gd name="connsiteY5" fmla="*/ 155643 h 437745"/>
              <a:gd name="connsiteX6" fmla="*/ 68093 w 184825"/>
              <a:gd name="connsiteY6" fmla="*/ 136187 h 437745"/>
              <a:gd name="connsiteX7" fmla="*/ 48638 w 184825"/>
              <a:gd name="connsiteY7" fmla="*/ 77821 h 437745"/>
              <a:gd name="connsiteX8" fmla="*/ 29183 w 184825"/>
              <a:gd name="connsiteY8" fmla="*/ 48638 h 437745"/>
              <a:gd name="connsiteX9" fmla="*/ 19455 w 184825"/>
              <a:gd name="connsiteY9" fmla="*/ 19455 h 437745"/>
              <a:gd name="connsiteX10" fmla="*/ 0 w 184825"/>
              <a:gd name="connsiteY10" fmla="*/ 0 h 437745"/>
              <a:gd name="connsiteX11" fmla="*/ 0 w 184825"/>
              <a:gd name="connsiteY11" fmla="*/ 0 h 43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825" h="437745">
                <a:moveTo>
                  <a:pt x="184825" y="437745"/>
                </a:moveTo>
                <a:lnTo>
                  <a:pt x="184825" y="437745"/>
                </a:lnTo>
                <a:cubicBezTo>
                  <a:pt x="181583" y="398834"/>
                  <a:pt x="181517" y="359527"/>
                  <a:pt x="175098" y="321013"/>
                </a:cubicBezTo>
                <a:cubicBezTo>
                  <a:pt x="162551" y="245728"/>
                  <a:pt x="160971" y="283033"/>
                  <a:pt x="136187" y="233464"/>
                </a:cubicBezTo>
                <a:cubicBezTo>
                  <a:pt x="112694" y="186478"/>
                  <a:pt x="146470" y="217621"/>
                  <a:pt x="97276" y="184826"/>
                </a:cubicBezTo>
                <a:cubicBezTo>
                  <a:pt x="94034" y="175098"/>
                  <a:pt x="92824" y="164436"/>
                  <a:pt x="87549" y="155643"/>
                </a:cubicBezTo>
                <a:cubicBezTo>
                  <a:pt x="82830" y="147778"/>
                  <a:pt x="72195" y="144390"/>
                  <a:pt x="68093" y="136187"/>
                </a:cubicBezTo>
                <a:cubicBezTo>
                  <a:pt x="58922" y="117844"/>
                  <a:pt x="60013" y="94885"/>
                  <a:pt x="48638" y="77821"/>
                </a:cubicBezTo>
                <a:cubicBezTo>
                  <a:pt x="42153" y="68093"/>
                  <a:pt x="34411" y="59095"/>
                  <a:pt x="29183" y="48638"/>
                </a:cubicBezTo>
                <a:cubicBezTo>
                  <a:pt x="24597" y="39467"/>
                  <a:pt x="24731" y="28248"/>
                  <a:pt x="19455" y="19455"/>
                </a:cubicBezTo>
                <a:cubicBezTo>
                  <a:pt x="14736" y="11591"/>
                  <a:pt x="6485" y="6485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093396" y="3540545"/>
            <a:ext cx="690664" cy="535344"/>
          </a:xfrm>
          <a:custGeom>
            <a:avLst/>
            <a:gdLst>
              <a:gd name="connsiteX0" fmla="*/ 0 w 690664"/>
              <a:gd name="connsiteY0" fmla="*/ 535344 h 535344"/>
              <a:gd name="connsiteX1" fmla="*/ 0 w 690664"/>
              <a:gd name="connsiteY1" fmla="*/ 535344 h 535344"/>
              <a:gd name="connsiteX2" fmla="*/ 68093 w 690664"/>
              <a:gd name="connsiteY2" fmla="*/ 476978 h 535344"/>
              <a:gd name="connsiteX3" fmla="*/ 87549 w 690664"/>
              <a:gd name="connsiteY3" fmla="*/ 447795 h 535344"/>
              <a:gd name="connsiteX4" fmla="*/ 145915 w 690664"/>
              <a:gd name="connsiteY4" fmla="*/ 408885 h 535344"/>
              <a:gd name="connsiteX5" fmla="*/ 175098 w 690664"/>
              <a:gd name="connsiteY5" fmla="*/ 389429 h 535344"/>
              <a:gd name="connsiteX6" fmla="*/ 184825 w 690664"/>
              <a:gd name="connsiteY6" fmla="*/ 360246 h 535344"/>
              <a:gd name="connsiteX7" fmla="*/ 233464 w 690664"/>
              <a:gd name="connsiteY7" fmla="*/ 321336 h 535344"/>
              <a:gd name="connsiteX8" fmla="*/ 282102 w 690664"/>
              <a:gd name="connsiteY8" fmla="*/ 311608 h 535344"/>
              <a:gd name="connsiteX9" fmla="*/ 301557 w 690664"/>
              <a:gd name="connsiteY9" fmla="*/ 253242 h 535344"/>
              <a:gd name="connsiteX10" fmla="*/ 350195 w 690664"/>
              <a:gd name="connsiteY10" fmla="*/ 214332 h 535344"/>
              <a:gd name="connsiteX11" fmla="*/ 398834 w 690664"/>
              <a:gd name="connsiteY11" fmla="*/ 175421 h 535344"/>
              <a:gd name="connsiteX12" fmla="*/ 408561 w 690664"/>
              <a:gd name="connsiteY12" fmla="*/ 146238 h 535344"/>
              <a:gd name="connsiteX13" fmla="*/ 486383 w 690664"/>
              <a:gd name="connsiteY13" fmla="*/ 107327 h 535344"/>
              <a:gd name="connsiteX14" fmla="*/ 515566 w 690664"/>
              <a:gd name="connsiteY14" fmla="*/ 87872 h 535344"/>
              <a:gd name="connsiteX15" fmla="*/ 573932 w 690664"/>
              <a:gd name="connsiteY15" fmla="*/ 39234 h 535344"/>
              <a:gd name="connsiteX16" fmla="*/ 603115 w 690664"/>
              <a:gd name="connsiteY16" fmla="*/ 29506 h 535344"/>
              <a:gd name="connsiteX17" fmla="*/ 632298 w 690664"/>
              <a:gd name="connsiteY17" fmla="*/ 10051 h 535344"/>
              <a:gd name="connsiteX18" fmla="*/ 690664 w 690664"/>
              <a:gd name="connsiteY18" fmla="*/ 323 h 535344"/>
              <a:gd name="connsiteX19" fmla="*/ 690664 w 690664"/>
              <a:gd name="connsiteY19" fmla="*/ 323 h 535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0664" h="535344">
                <a:moveTo>
                  <a:pt x="0" y="535344"/>
                </a:moveTo>
                <a:lnTo>
                  <a:pt x="0" y="535344"/>
                </a:lnTo>
                <a:cubicBezTo>
                  <a:pt x="22698" y="515889"/>
                  <a:pt x="46954" y="498117"/>
                  <a:pt x="68093" y="476978"/>
                </a:cubicBezTo>
                <a:cubicBezTo>
                  <a:pt x="76360" y="468711"/>
                  <a:pt x="78750" y="455494"/>
                  <a:pt x="87549" y="447795"/>
                </a:cubicBezTo>
                <a:cubicBezTo>
                  <a:pt x="105146" y="432398"/>
                  <a:pt x="126460" y="421855"/>
                  <a:pt x="145915" y="408885"/>
                </a:cubicBezTo>
                <a:lnTo>
                  <a:pt x="175098" y="389429"/>
                </a:lnTo>
                <a:cubicBezTo>
                  <a:pt x="178340" y="379701"/>
                  <a:pt x="179549" y="369039"/>
                  <a:pt x="184825" y="360246"/>
                </a:cubicBezTo>
                <a:cubicBezTo>
                  <a:pt x="191717" y="348759"/>
                  <a:pt x="223204" y="325184"/>
                  <a:pt x="233464" y="321336"/>
                </a:cubicBezTo>
                <a:cubicBezTo>
                  <a:pt x="248945" y="315531"/>
                  <a:pt x="265889" y="314851"/>
                  <a:pt x="282102" y="311608"/>
                </a:cubicBezTo>
                <a:cubicBezTo>
                  <a:pt x="288587" y="292153"/>
                  <a:pt x="287056" y="267743"/>
                  <a:pt x="301557" y="253242"/>
                </a:cubicBezTo>
                <a:cubicBezTo>
                  <a:pt x="348539" y="206262"/>
                  <a:pt x="288832" y="263423"/>
                  <a:pt x="350195" y="214332"/>
                </a:cubicBezTo>
                <a:cubicBezTo>
                  <a:pt x="419492" y="158893"/>
                  <a:pt x="309025" y="235293"/>
                  <a:pt x="398834" y="175421"/>
                </a:cubicBezTo>
                <a:cubicBezTo>
                  <a:pt x="402076" y="165693"/>
                  <a:pt x="403285" y="155031"/>
                  <a:pt x="408561" y="146238"/>
                </a:cubicBezTo>
                <a:cubicBezTo>
                  <a:pt x="429876" y="110713"/>
                  <a:pt x="447586" y="133191"/>
                  <a:pt x="486383" y="107327"/>
                </a:cubicBezTo>
                <a:cubicBezTo>
                  <a:pt x="496111" y="100842"/>
                  <a:pt x="506585" y="95356"/>
                  <a:pt x="515566" y="87872"/>
                </a:cubicBezTo>
                <a:cubicBezTo>
                  <a:pt x="547839" y="60978"/>
                  <a:pt x="537702" y="57349"/>
                  <a:pt x="573932" y="39234"/>
                </a:cubicBezTo>
                <a:cubicBezTo>
                  <a:pt x="583103" y="34648"/>
                  <a:pt x="593944" y="34092"/>
                  <a:pt x="603115" y="29506"/>
                </a:cubicBezTo>
                <a:cubicBezTo>
                  <a:pt x="613572" y="24278"/>
                  <a:pt x="621841" y="15279"/>
                  <a:pt x="632298" y="10051"/>
                </a:cubicBezTo>
                <a:cubicBezTo>
                  <a:pt x="657907" y="-2753"/>
                  <a:pt x="663373" y="323"/>
                  <a:pt x="690664" y="323"/>
                </a:cubicBezTo>
                <a:lnTo>
                  <a:pt x="690664" y="32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793787" y="2811058"/>
            <a:ext cx="749030" cy="700627"/>
          </a:xfrm>
          <a:custGeom>
            <a:avLst/>
            <a:gdLst>
              <a:gd name="connsiteX0" fmla="*/ 0 w 749030"/>
              <a:gd name="connsiteY0" fmla="*/ 700627 h 700627"/>
              <a:gd name="connsiteX1" fmla="*/ 0 w 749030"/>
              <a:gd name="connsiteY1" fmla="*/ 700627 h 700627"/>
              <a:gd name="connsiteX2" fmla="*/ 87549 w 749030"/>
              <a:gd name="connsiteY2" fmla="*/ 583895 h 700627"/>
              <a:gd name="connsiteX3" fmla="*/ 116732 w 749030"/>
              <a:gd name="connsiteY3" fmla="*/ 564440 h 700627"/>
              <a:gd name="connsiteX4" fmla="*/ 136187 w 749030"/>
              <a:gd name="connsiteY4" fmla="*/ 535257 h 700627"/>
              <a:gd name="connsiteX5" fmla="*/ 155643 w 749030"/>
              <a:gd name="connsiteY5" fmla="*/ 515802 h 700627"/>
              <a:gd name="connsiteX6" fmla="*/ 175098 w 749030"/>
              <a:gd name="connsiteY6" fmla="*/ 457436 h 700627"/>
              <a:gd name="connsiteX7" fmla="*/ 233464 w 749030"/>
              <a:gd name="connsiteY7" fmla="*/ 418525 h 700627"/>
              <a:gd name="connsiteX8" fmla="*/ 252919 w 749030"/>
              <a:gd name="connsiteY8" fmla="*/ 389342 h 700627"/>
              <a:gd name="connsiteX9" fmla="*/ 282102 w 749030"/>
              <a:gd name="connsiteY9" fmla="*/ 369887 h 700627"/>
              <a:gd name="connsiteX10" fmla="*/ 291830 w 749030"/>
              <a:gd name="connsiteY10" fmla="*/ 340704 h 700627"/>
              <a:gd name="connsiteX11" fmla="*/ 311285 w 749030"/>
              <a:gd name="connsiteY11" fmla="*/ 321248 h 700627"/>
              <a:gd name="connsiteX12" fmla="*/ 350196 w 749030"/>
              <a:gd name="connsiteY12" fmla="*/ 233699 h 700627"/>
              <a:gd name="connsiteX13" fmla="*/ 359924 w 749030"/>
              <a:gd name="connsiteY13" fmla="*/ 204516 h 700627"/>
              <a:gd name="connsiteX14" fmla="*/ 418290 w 749030"/>
              <a:gd name="connsiteY14" fmla="*/ 165606 h 700627"/>
              <a:gd name="connsiteX15" fmla="*/ 447473 w 749030"/>
              <a:gd name="connsiteY15" fmla="*/ 146151 h 700627"/>
              <a:gd name="connsiteX16" fmla="*/ 525294 w 749030"/>
              <a:gd name="connsiteY16" fmla="*/ 87785 h 700627"/>
              <a:gd name="connsiteX17" fmla="*/ 554477 w 749030"/>
              <a:gd name="connsiteY17" fmla="*/ 68329 h 700627"/>
              <a:gd name="connsiteX18" fmla="*/ 603115 w 749030"/>
              <a:gd name="connsiteY18" fmla="*/ 48874 h 700627"/>
              <a:gd name="connsiteX19" fmla="*/ 632298 w 749030"/>
              <a:gd name="connsiteY19" fmla="*/ 29419 h 700627"/>
              <a:gd name="connsiteX20" fmla="*/ 739302 w 749030"/>
              <a:gd name="connsiteY20" fmla="*/ 236 h 700627"/>
              <a:gd name="connsiteX21" fmla="*/ 749030 w 749030"/>
              <a:gd name="connsiteY21" fmla="*/ 236 h 700627"/>
              <a:gd name="connsiteX22" fmla="*/ 749030 w 749030"/>
              <a:gd name="connsiteY22" fmla="*/ 236 h 70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49030" h="700627">
                <a:moveTo>
                  <a:pt x="0" y="700627"/>
                </a:moveTo>
                <a:lnTo>
                  <a:pt x="0" y="700627"/>
                </a:lnTo>
                <a:cubicBezTo>
                  <a:pt x="8193" y="688923"/>
                  <a:pt x="55206" y="609770"/>
                  <a:pt x="87549" y="583895"/>
                </a:cubicBezTo>
                <a:cubicBezTo>
                  <a:pt x="96678" y="576592"/>
                  <a:pt x="107004" y="570925"/>
                  <a:pt x="116732" y="564440"/>
                </a:cubicBezTo>
                <a:cubicBezTo>
                  <a:pt x="123217" y="554712"/>
                  <a:pt x="128884" y="544386"/>
                  <a:pt x="136187" y="535257"/>
                </a:cubicBezTo>
                <a:cubicBezTo>
                  <a:pt x="141916" y="528095"/>
                  <a:pt x="151541" y="524005"/>
                  <a:pt x="155643" y="515802"/>
                </a:cubicBezTo>
                <a:cubicBezTo>
                  <a:pt x="164814" y="497459"/>
                  <a:pt x="158035" y="468812"/>
                  <a:pt x="175098" y="457436"/>
                </a:cubicBezTo>
                <a:lnTo>
                  <a:pt x="233464" y="418525"/>
                </a:lnTo>
                <a:cubicBezTo>
                  <a:pt x="239949" y="408797"/>
                  <a:pt x="244652" y="397609"/>
                  <a:pt x="252919" y="389342"/>
                </a:cubicBezTo>
                <a:cubicBezTo>
                  <a:pt x="261186" y="381075"/>
                  <a:pt x="274799" y="379016"/>
                  <a:pt x="282102" y="369887"/>
                </a:cubicBezTo>
                <a:cubicBezTo>
                  <a:pt x="288508" y="361880"/>
                  <a:pt x="286554" y="349497"/>
                  <a:pt x="291830" y="340704"/>
                </a:cubicBezTo>
                <a:cubicBezTo>
                  <a:pt x="296549" y="332840"/>
                  <a:pt x="304800" y="327733"/>
                  <a:pt x="311285" y="321248"/>
                </a:cubicBezTo>
                <a:cubicBezTo>
                  <a:pt x="361480" y="170668"/>
                  <a:pt x="303949" y="326192"/>
                  <a:pt x="350196" y="233699"/>
                </a:cubicBezTo>
                <a:cubicBezTo>
                  <a:pt x="354782" y="224528"/>
                  <a:pt x="352673" y="211767"/>
                  <a:pt x="359924" y="204516"/>
                </a:cubicBezTo>
                <a:cubicBezTo>
                  <a:pt x="376458" y="187982"/>
                  <a:pt x="398835" y="178576"/>
                  <a:pt x="418290" y="165606"/>
                </a:cubicBezTo>
                <a:cubicBezTo>
                  <a:pt x="428018" y="159121"/>
                  <a:pt x="439206" y="154418"/>
                  <a:pt x="447473" y="146151"/>
                </a:cubicBezTo>
                <a:cubicBezTo>
                  <a:pt x="483462" y="110160"/>
                  <a:pt x="459295" y="131785"/>
                  <a:pt x="525294" y="87785"/>
                </a:cubicBezTo>
                <a:cubicBezTo>
                  <a:pt x="535022" y="81300"/>
                  <a:pt x="543622" y="72671"/>
                  <a:pt x="554477" y="68329"/>
                </a:cubicBezTo>
                <a:cubicBezTo>
                  <a:pt x="570690" y="61844"/>
                  <a:pt x="587497" y="56683"/>
                  <a:pt x="603115" y="48874"/>
                </a:cubicBezTo>
                <a:cubicBezTo>
                  <a:pt x="613572" y="43646"/>
                  <a:pt x="621615" y="34167"/>
                  <a:pt x="632298" y="29419"/>
                </a:cubicBezTo>
                <a:cubicBezTo>
                  <a:pt x="666501" y="14218"/>
                  <a:pt x="702681" y="6339"/>
                  <a:pt x="739302" y="236"/>
                </a:cubicBezTo>
                <a:cubicBezTo>
                  <a:pt x="742501" y="-297"/>
                  <a:pt x="745787" y="236"/>
                  <a:pt x="749030" y="236"/>
                </a:cubicBezTo>
                <a:lnTo>
                  <a:pt x="749030" y="236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803515" y="3414409"/>
            <a:ext cx="768485" cy="145914"/>
          </a:xfrm>
          <a:custGeom>
            <a:avLst/>
            <a:gdLst>
              <a:gd name="connsiteX0" fmla="*/ 0 w 768485"/>
              <a:gd name="connsiteY0" fmla="*/ 145914 h 145914"/>
              <a:gd name="connsiteX1" fmla="*/ 0 w 768485"/>
              <a:gd name="connsiteY1" fmla="*/ 145914 h 145914"/>
              <a:gd name="connsiteX2" fmla="*/ 107004 w 768485"/>
              <a:gd name="connsiteY2" fmla="*/ 126459 h 145914"/>
              <a:gd name="connsiteX3" fmla="*/ 136187 w 768485"/>
              <a:gd name="connsiteY3" fmla="*/ 107004 h 145914"/>
              <a:gd name="connsiteX4" fmla="*/ 252919 w 768485"/>
              <a:gd name="connsiteY4" fmla="*/ 87548 h 145914"/>
              <a:gd name="connsiteX5" fmla="*/ 340468 w 768485"/>
              <a:gd name="connsiteY5" fmla="*/ 58365 h 145914"/>
              <a:gd name="connsiteX6" fmla="*/ 369651 w 768485"/>
              <a:gd name="connsiteY6" fmla="*/ 48638 h 145914"/>
              <a:gd name="connsiteX7" fmla="*/ 447472 w 768485"/>
              <a:gd name="connsiteY7" fmla="*/ 9727 h 145914"/>
              <a:gd name="connsiteX8" fmla="*/ 476655 w 768485"/>
              <a:gd name="connsiteY8" fmla="*/ 0 h 145914"/>
              <a:gd name="connsiteX9" fmla="*/ 700391 w 768485"/>
              <a:gd name="connsiteY9" fmla="*/ 9727 h 145914"/>
              <a:gd name="connsiteX10" fmla="*/ 729574 w 768485"/>
              <a:gd name="connsiteY10" fmla="*/ 29182 h 145914"/>
              <a:gd name="connsiteX11" fmla="*/ 768485 w 768485"/>
              <a:gd name="connsiteY11" fmla="*/ 68093 h 145914"/>
              <a:gd name="connsiteX12" fmla="*/ 768485 w 768485"/>
              <a:gd name="connsiteY12" fmla="*/ 68093 h 14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8485" h="145914">
                <a:moveTo>
                  <a:pt x="0" y="145914"/>
                </a:moveTo>
                <a:lnTo>
                  <a:pt x="0" y="145914"/>
                </a:lnTo>
                <a:cubicBezTo>
                  <a:pt x="35668" y="139429"/>
                  <a:pt x="72146" y="136418"/>
                  <a:pt x="107004" y="126459"/>
                </a:cubicBezTo>
                <a:cubicBezTo>
                  <a:pt x="118245" y="123247"/>
                  <a:pt x="125441" y="111609"/>
                  <a:pt x="136187" y="107004"/>
                </a:cubicBezTo>
                <a:cubicBezTo>
                  <a:pt x="162653" y="95661"/>
                  <a:pt x="235757" y="89693"/>
                  <a:pt x="252919" y="87548"/>
                </a:cubicBezTo>
                <a:lnTo>
                  <a:pt x="340468" y="58365"/>
                </a:lnTo>
                <a:lnTo>
                  <a:pt x="369651" y="48638"/>
                </a:lnTo>
                <a:cubicBezTo>
                  <a:pt x="403606" y="14681"/>
                  <a:pt x="380406" y="32082"/>
                  <a:pt x="447472" y="9727"/>
                </a:cubicBezTo>
                <a:lnTo>
                  <a:pt x="476655" y="0"/>
                </a:lnTo>
                <a:cubicBezTo>
                  <a:pt x="551234" y="3242"/>
                  <a:pt x="626234" y="1171"/>
                  <a:pt x="700391" y="9727"/>
                </a:cubicBezTo>
                <a:cubicBezTo>
                  <a:pt x="712005" y="11067"/>
                  <a:pt x="720445" y="21879"/>
                  <a:pt x="729574" y="29182"/>
                </a:cubicBezTo>
                <a:lnTo>
                  <a:pt x="768485" y="68093"/>
                </a:lnTo>
                <a:lnTo>
                  <a:pt x="768485" y="68093"/>
                </a:ln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249038" y="1750675"/>
            <a:ext cx="294654" cy="1829104"/>
          </a:xfrm>
          <a:custGeom>
            <a:avLst/>
            <a:gdLst>
              <a:gd name="connsiteX0" fmla="*/ 155643 w 294654"/>
              <a:gd name="connsiteY0" fmla="*/ 1829104 h 1829104"/>
              <a:gd name="connsiteX1" fmla="*/ 155643 w 294654"/>
              <a:gd name="connsiteY1" fmla="*/ 1829104 h 1829104"/>
              <a:gd name="connsiteX2" fmla="*/ 116732 w 294654"/>
              <a:gd name="connsiteY2" fmla="*/ 1741555 h 1829104"/>
              <a:gd name="connsiteX3" fmla="*/ 87549 w 294654"/>
              <a:gd name="connsiteY3" fmla="*/ 1527546 h 1829104"/>
              <a:gd name="connsiteX4" fmla="*/ 77822 w 294654"/>
              <a:gd name="connsiteY4" fmla="*/ 1478908 h 1829104"/>
              <a:gd name="connsiteX5" fmla="*/ 58366 w 294654"/>
              <a:gd name="connsiteY5" fmla="*/ 1420542 h 1829104"/>
              <a:gd name="connsiteX6" fmla="*/ 48639 w 294654"/>
              <a:gd name="connsiteY6" fmla="*/ 1332993 h 1829104"/>
              <a:gd name="connsiteX7" fmla="*/ 29183 w 294654"/>
              <a:gd name="connsiteY7" fmla="*/ 1274627 h 1829104"/>
              <a:gd name="connsiteX8" fmla="*/ 19456 w 294654"/>
              <a:gd name="connsiteY8" fmla="*/ 1235716 h 1829104"/>
              <a:gd name="connsiteX9" fmla="*/ 9728 w 294654"/>
              <a:gd name="connsiteY9" fmla="*/ 1206534 h 1829104"/>
              <a:gd name="connsiteX10" fmla="*/ 0 w 294654"/>
              <a:gd name="connsiteY10" fmla="*/ 1157895 h 1829104"/>
              <a:gd name="connsiteX11" fmla="*/ 9728 w 294654"/>
              <a:gd name="connsiteY11" fmla="*/ 856338 h 1829104"/>
              <a:gd name="connsiteX12" fmla="*/ 19456 w 294654"/>
              <a:gd name="connsiteY12" fmla="*/ 817427 h 1829104"/>
              <a:gd name="connsiteX13" fmla="*/ 29183 w 294654"/>
              <a:gd name="connsiteY13" fmla="*/ 759061 h 1829104"/>
              <a:gd name="connsiteX14" fmla="*/ 48639 w 294654"/>
              <a:gd name="connsiteY14" fmla="*/ 700695 h 1829104"/>
              <a:gd name="connsiteX15" fmla="*/ 68094 w 294654"/>
              <a:gd name="connsiteY15" fmla="*/ 506142 h 1829104"/>
              <a:gd name="connsiteX16" fmla="*/ 77822 w 294654"/>
              <a:gd name="connsiteY16" fmla="*/ 476959 h 1829104"/>
              <a:gd name="connsiteX17" fmla="*/ 87549 w 294654"/>
              <a:gd name="connsiteY17" fmla="*/ 438048 h 1829104"/>
              <a:gd name="connsiteX18" fmla="*/ 107005 w 294654"/>
              <a:gd name="connsiteY18" fmla="*/ 340772 h 1829104"/>
              <a:gd name="connsiteX19" fmla="*/ 116732 w 294654"/>
              <a:gd name="connsiteY19" fmla="*/ 214312 h 1829104"/>
              <a:gd name="connsiteX20" fmla="*/ 136188 w 294654"/>
              <a:gd name="connsiteY20" fmla="*/ 194857 h 1829104"/>
              <a:gd name="connsiteX21" fmla="*/ 145915 w 294654"/>
              <a:gd name="connsiteY21" fmla="*/ 146219 h 1829104"/>
              <a:gd name="connsiteX22" fmla="*/ 184826 w 294654"/>
              <a:gd name="connsiteY22" fmla="*/ 68397 h 1829104"/>
              <a:gd name="connsiteX23" fmla="*/ 214009 w 294654"/>
              <a:gd name="connsiteY23" fmla="*/ 48942 h 1829104"/>
              <a:gd name="connsiteX24" fmla="*/ 243192 w 294654"/>
              <a:gd name="connsiteY24" fmla="*/ 304 h 1829104"/>
              <a:gd name="connsiteX25" fmla="*/ 272375 w 294654"/>
              <a:gd name="connsiteY25" fmla="*/ 10031 h 1829104"/>
              <a:gd name="connsiteX26" fmla="*/ 291830 w 294654"/>
              <a:gd name="connsiteY26" fmla="*/ 87853 h 1829104"/>
              <a:gd name="connsiteX27" fmla="*/ 291830 w 294654"/>
              <a:gd name="connsiteY27" fmla="*/ 87853 h 182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4654" h="1829104">
                <a:moveTo>
                  <a:pt x="155643" y="1829104"/>
                </a:moveTo>
                <a:lnTo>
                  <a:pt x="155643" y="1829104"/>
                </a:lnTo>
                <a:cubicBezTo>
                  <a:pt x="142673" y="1799921"/>
                  <a:pt x="122158" y="1773026"/>
                  <a:pt x="116732" y="1741555"/>
                </a:cubicBezTo>
                <a:cubicBezTo>
                  <a:pt x="76414" y="1507709"/>
                  <a:pt x="157175" y="1597172"/>
                  <a:pt x="87549" y="1527546"/>
                </a:cubicBezTo>
                <a:cubicBezTo>
                  <a:pt x="84307" y="1511333"/>
                  <a:pt x="82172" y="1494859"/>
                  <a:pt x="77822" y="1478908"/>
                </a:cubicBezTo>
                <a:cubicBezTo>
                  <a:pt x="72426" y="1459123"/>
                  <a:pt x="58366" y="1420542"/>
                  <a:pt x="58366" y="1420542"/>
                </a:cubicBezTo>
                <a:cubicBezTo>
                  <a:pt x="55124" y="1391359"/>
                  <a:pt x="54397" y="1361785"/>
                  <a:pt x="48639" y="1332993"/>
                </a:cubicBezTo>
                <a:cubicBezTo>
                  <a:pt x="44617" y="1312883"/>
                  <a:pt x="34157" y="1294523"/>
                  <a:pt x="29183" y="1274627"/>
                </a:cubicBezTo>
                <a:cubicBezTo>
                  <a:pt x="25941" y="1261657"/>
                  <a:pt x="23129" y="1248571"/>
                  <a:pt x="19456" y="1235716"/>
                </a:cubicBezTo>
                <a:cubicBezTo>
                  <a:pt x="16639" y="1225857"/>
                  <a:pt x="12215" y="1216481"/>
                  <a:pt x="9728" y="1206534"/>
                </a:cubicBezTo>
                <a:cubicBezTo>
                  <a:pt x="5718" y="1190494"/>
                  <a:pt x="3243" y="1174108"/>
                  <a:pt x="0" y="1157895"/>
                </a:cubicBezTo>
                <a:cubicBezTo>
                  <a:pt x="3243" y="1057376"/>
                  <a:pt x="3990" y="956745"/>
                  <a:pt x="9728" y="856338"/>
                </a:cubicBezTo>
                <a:cubicBezTo>
                  <a:pt x="10491" y="842990"/>
                  <a:pt x="16834" y="830537"/>
                  <a:pt x="19456" y="817427"/>
                </a:cubicBezTo>
                <a:cubicBezTo>
                  <a:pt x="23324" y="798086"/>
                  <a:pt x="24399" y="778196"/>
                  <a:pt x="29183" y="759061"/>
                </a:cubicBezTo>
                <a:cubicBezTo>
                  <a:pt x="34157" y="739166"/>
                  <a:pt x="48639" y="700695"/>
                  <a:pt x="48639" y="700695"/>
                </a:cubicBezTo>
                <a:cubicBezTo>
                  <a:pt x="52168" y="658344"/>
                  <a:pt x="59126" y="555464"/>
                  <a:pt x="68094" y="506142"/>
                </a:cubicBezTo>
                <a:cubicBezTo>
                  <a:pt x="69928" y="496054"/>
                  <a:pt x="75005" y="486818"/>
                  <a:pt x="77822" y="476959"/>
                </a:cubicBezTo>
                <a:cubicBezTo>
                  <a:pt x="81495" y="464104"/>
                  <a:pt x="84927" y="451158"/>
                  <a:pt x="87549" y="438048"/>
                </a:cubicBezTo>
                <a:cubicBezTo>
                  <a:pt x="111394" y="318823"/>
                  <a:pt x="84414" y="431130"/>
                  <a:pt x="107005" y="340772"/>
                </a:cubicBezTo>
                <a:cubicBezTo>
                  <a:pt x="110247" y="298619"/>
                  <a:pt x="108441" y="255769"/>
                  <a:pt x="116732" y="214312"/>
                </a:cubicBezTo>
                <a:cubicBezTo>
                  <a:pt x="118531" y="205319"/>
                  <a:pt x="132575" y="203287"/>
                  <a:pt x="136188" y="194857"/>
                </a:cubicBezTo>
                <a:cubicBezTo>
                  <a:pt x="142701" y="179660"/>
                  <a:pt x="141565" y="162170"/>
                  <a:pt x="145915" y="146219"/>
                </a:cubicBezTo>
                <a:cubicBezTo>
                  <a:pt x="157773" y="102739"/>
                  <a:pt x="155565" y="91806"/>
                  <a:pt x="184826" y="68397"/>
                </a:cubicBezTo>
                <a:cubicBezTo>
                  <a:pt x="193955" y="61094"/>
                  <a:pt x="204281" y="55427"/>
                  <a:pt x="214009" y="48942"/>
                </a:cubicBezTo>
                <a:cubicBezTo>
                  <a:pt x="218106" y="36649"/>
                  <a:pt x="224115" y="4120"/>
                  <a:pt x="243192" y="304"/>
                </a:cubicBezTo>
                <a:cubicBezTo>
                  <a:pt x="253247" y="-1707"/>
                  <a:pt x="262647" y="6789"/>
                  <a:pt x="272375" y="10031"/>
                </a:cubicBezTo>
                <a:cubicBezTo>
                  <a:pt x="305587" y="43244"/>
                  <a:pt x="291830" y="20316"/>
                  <a:pt x="291830" y="87853"/>
                </a:cubicBezTo>
                <a:lnTo>
                  <a:pt x="291830" y="87853"/>
                </a:lnTo>
              </a:path>
            </a:pathLst>
          </a:custGeom>
          <a:noFill/>
          <a:ln w="508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05847" y="1780162"/>
            <a:ext cx="1575881" cy="330740"/>
          </a:xfrm>
          <a:custGeom>
            <a:avLst/>
            <a:gdLst>
              <a:gd name="connsiteX0" fmla="*/ 0 w 1575881"/>
              <a:gd name="connsiteY0" fmla="*/ 0 h 330740"/>
              <a:gd name="connsiteX1" fmla="*/ 0 w 1575881"/>
              <a:gd name="connsiteY1" fmla="*/ 0 h 330740"/>
              <a:gd name="connsiteX2" fmla="*/ 107004 w 1575881"/>
              <a:gd name="connsiteY2" fmla="*/ 68093 h 330740"/>
              <a:gd name="connsiteX3" fmla="*/ 126459 w 1575881"/>
              <a:gd name="connsiteY3" fmla="*/ 97276 h 330740"/>
              <a:gd name="connsiteX4" fmla="*/ 155642 w 1575881"/>
              <a:gd name="connsiteY4" fmla="*/ 107004 h 330740"/>
              <a:gd name="connsiteX5" fmla="*/ 184825 w 1575881"/>
              <a:gd name="connsiteY5" fmla="*/ 126459 h 330740"/>
              <a:gd name="connsiteX6" fmla="*/ 223736 w 1575881"/>
              <a:gd name="connsiteY6" fmla="*/ 175098 h 330740"/>
              <a:gd name="connsiteX7" fmla="*/ 252919 w 1575881"/>
              <a:gd name="connsiteY7" fmla="*/ 194553 h 330740"/>
              <a:gd name="connsiteX8" fmla="*/ 272374 w 1575881"/>
              <a:gd name="connsiteY8" fmla="*/ 223736 h 330740"/>
              <a:gd name="connsiteX9" fmla="*/ 330740 w 1575881"/>
              <a:gd name="connsiteY9" fmla="*/ 243191 h 330740"/>
              <a:gd name="connsiteX10" fmla="*/ 379379 w 1575881"/>
              <a:gd name="connsiteY10" fmla="*/ 214008 h 330740"/>
              <a:gd name="connsiteX11" fmla="*/ 408562 w 1575881"/>
              <a:gd name="connsiteY11" fmla="*/ 223736 h 330740"/>
              <a:gd name="connsiteX12" fmla="*/ 457200 w 1575881"/>
              <a:gd name="connsiteY12" fmla="*/ 272374 h 330740"/>
              <a:gd name="connsiteX13" fmla="*/ 486383 w 1575881"/>
              <a:gd name="connsiteY13" fmla="*/ 301557 h 330740"/>
              <a:gd name="connsiteX14" fmla="*/ 583659 w 1575881"/>
              <a:gd name="connsiteY14" fmla="*/ 321012 h 330740"/>
              <a:gd name="connsiteX15" fmla="*/ 992221 w 1575881"/>
              <a:gd name="connsiteY15" fmla="*/ 311285 h 330740"/>
              <a:gd name="connsiteX16" fmla="*/ 1060315 w 1575881"/>
              <a:gd name="connsiteY16" fmla="*/ 301557 h 330740"/>
              <a:gd name="connsiteX17" fmla="*/ 1118681 w 1575881"/>
              <a:gd name="connsiteY17" fmla="*/ 282102 h 330740"/>
              <a:gd name="connsiteX18" fmla="*/ 1313234 w 1575881"/>
              <a:gd name="connsiteY18" fmla="*/ 291829 h 330740"/>
              <a:gd name="connsiteX19" fmla="*/ 1566153 w 1575881"/>
              <a:gd name="connsiteY19" fmla="*/ 321012 h 330740"/>
              <a:gd name="connsiteX20" fmla="*/ 1575881 w 1575881"/>
              <a:gd name="connsiteY20" fmla="*/ 330740 h 330740"/>
              <a:gd name="connsiteX21" fmla="*/ 1575881 w 1575881"/>
              <a:gd name="connsiteY21" fmla="*/ 33074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5881" h="330740">
                <a:moveTo>
                  <a:pt x="0" y="0"/>
                </a:moveTo>
                <a:lnTo>
                  <a:pt x="0" y="0"/>
                </a:lnTo>
                <a:cubicBezTo>
                  <a:pt x="35668" y="22698"/>
                  <a:pt x="83553" y="32916"/>
                  <a:pt x="107004" y="68093"/>
                </a:cubicBezTo>
                <a:cubicBezTo>
                  <a:pt x="113489" y="77821"/>
                  <a:pt x="117330" y="89973"/>
                  <a:pt x="126459" y="97276"/>
                </a:cubicBezTo>
                <a:cubicBezTo>
                  <a:pt x="134466" y="103682"/>
                  <a:pt x="146471" y="102418"/>
                  <a:pt x="155642" y="107004"/>
                </a:cubicBezTo>
                <a:cubicBezTo>
                  <a:pt x="166099" y="112232"/>
                  <a:pt x="175696" y="119156"/>
                  <a:pt x="184825" y="126459"/>
                </a:cubicBezTo>
                <a:cubicBezTo>
                  <a:pt x="232960" y="164967"/>
                  <a:pt x="173174" y="124536"/>
                  <a:pt x="223736" y="175098"/>
                </a:cubicBezTo>
                <a:cubicBezTo>
                  <a:pt x="232003" y="183365"/>
                  <a:pt x="243191" y="188068"/>
                  <a:pt x="252919" y="194553"/>
                </a:cubicBezTo>
                <a:cubicBezTo>
                  <a:pt x="259404" y="204281"/>
                  <a:pt x="262460" y="217540"/>
                  <a:pt x="272374" y="223736"/>
                </a:cubicBezTo>
                <a:cubicBezTo>
                  <a:pt x="289764" y="234605"/>
                  <a:pt x="330740" y="243191"/>
                  <a:pt x="330740" y="243191"/>
                </a:cubicBezTo>
                <a:cubicBezTo>
                  <a:pt x="346151" y="227781"/>
                  <a:pt x="354124" y="214008"/>
                  <a:pt x="379379" y="214008"/>
                </a:cubicBezTo>
                <a:cubicBezTo>
                  <a:pt x="389633" y="214008"/>
                  <a:pt x="398834" y="220493"/>
                  <a:pt x="408562" y="223736"/>
                </a:cubicBezTo>
                <a:cubicBezTo>
                  <a:pt x="444230" y="277238"/>
                  <a:pt x="408562" y="231842"/>
                  <a:pt x="457200" y="272374"/>
                </a:cubicBezTo>
                <a:cubicBezTo>
                  <a:pt x="467768" y="281181"/>
                  <a:pt x="474439" y="294732"/>
                  <a:pt x="486383" y="301557"/>
                </a:cubicBezTo>
                <a:cubicBezTo>
                  <a:pt x="498336" y="308388"/>
                  <a:pt x="580105" y="320420"/>
                  <a:pt x="583659" y="321012"/>
                </a:cubicBezTo>
                <a:lnTo>
                  <a:pt x="992221" y="311285"/>
                </a:lnTo>
                <a:cubicBezTo>
                  <a:pt x="1015130" y="310350"/>
                  <a:pt x="1037974" y="306713"/>
                  <a:pt x="1060315" y="301557"/>
                </a:cubicBezTo>
                <a:cubicBezTo>
                  <a:pt x="1080298" y="296946"/>
                  <a:pt x="1118681" y="282102"/>
                  <a:pt x="1118681" y="282102"/>
                </a:cubicBezTo>
                <a:lnTo>
                  <a:pt x="1313234" y="291829"/>
                </a:lnTo>
                <a:cubicBezTo>
                  <a:pt x="1480608" y="299614"/>
                  <a:pt x="1485514" y="260533"/>
                  <a:pt x="1566153" y="321012"/>
                </a:cubicBezTo>
                <a:cubicBezTo>
                  <a:pt x="1569822" y="323763"/>
                  <a:pt x="1572638" y="327497"/>
                  <a:pt x="1575881" y="330740"/>
                </a:cubicBezTo>
                <a:lnTo>
                  <a:pt x="1575881" y="33074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92230" y="1828800"/>
            <a:ext cx="1021427" cy="165370"/>
          </a:xfrm>
          <a:custGeom>
            <a:avLst/>
            <a:gdLst>
              <a:gd name="connsiteX0" fmla="*/ 0 w 1021427"/>
              <a:gd name="connsiteY0" fmla="*/ 0 h 165370"/>
              <a:gd name="connsiteX1" fmla="*/ 0 w 1021427"/>
              <a:gd name="connsiteY1" fmla="*/ 0 h 165370"/>
              <a:gd name="connsiteX2" fmla="*/ 58366 w 1021427"/>
              <a:gd name="connsiteY2" fmla="*/ 68094 h 165370"/>
              <a:gd name="connsiteX3" fmla="*/ 87549 w 1021427"/>
              <a:gd name="connsiteY3" fmla="*/ 87549 h 165370"/>
              <a:gd name="connsiteX4" fmla="*/ 107004 w 1021427"/>
              <a:gd name="connsiteY4" fmla="*/ 116732 h 165370"/>
              <a:gd name="connsiteX5" fmla="*/ 145915 w 1021427"/>
              <a:gd name="connsiteY5" fmla="*/ 126460 h 165370"/>
              <a:gd name="connsiteX6" fmla="*/ 175098 w 1021427"/>
              <a:gd name="connsiteY6" fmla="*/ 136187 h 165370"/>
              <a:gd name="connsiteX7" fmla="*/ 408561 w 1021427"/>
              <a:gd name="connsiteY7" fmla="*/ 126460 h 165370"/>
              <a:gd name="connsiteX8" fmla="*/ 564204 w 1021427"/>
              <a:gd name="connsiteY8" fmla="*/ 116732 h 165370"/>
              <a:gd name="connsiteX9" fmla="*/ 778213 w 1021427"/>
              <a:gd name="connsiteY9" fmla="*/ 107004 h 165370"/>
              <a:gd name="connsiteX10" fmla="*/ 982493 w 1021427"/>
              <a:gd name="connsiteY10" fmla="*/ 116732 h 165370"/>
              <a:gd name="connsiteX11" fmla="*/ 1021404 w 1021427"/>
              <a:gd name="connsiteY11" fmla="*/ 165370 h 165370"/>
              <a:gd name="connsiteX12" fmla="*/ 1021404 w 1021427"/>
              <a:gd name="connsiteY12" fmla="*/ 165370 h 1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427" h="165370">
                <a:moveTo>
                  <a:pt x="0" y="0"/>
                </a:moveTo>
                <a:lnTo>
                  <a:pt x="0" y="0"/>
                </a:lnTo>
                <a:cubicBezTo>
                  <a:pt x="19455" y="22698"/>
                  <a:pt x="37227" y="46955"/>
                  <a:pt x="58366" y="68094"/>
                </a:cubicBezTo>
                <a:cubicBezTo>
                  <a:pt x="66633" y="76361"/>
                  <a:pt x="79282" y="79282"/>
                  <a:pt x="87549" y="87549"/>
                </a:cubicBezTo>
                <a:cubicBezTo>
                  <a:pt x="95816" y="95816"/>
                  <a:pt x="97276" y="110247"/>
                  <a:pt x="107004" y="116732"/>
                </a:cubicBezTo>
                <a:cubicBezTo>
                  <a:pt x="118128" y="124148"/>
                  <a:pt x="133060" y="122787"/>
                  <a:pt x="145915" y="126460"/>
                </a:cubicBezTo>
                <a:cubicBezTo>
                  <a:pt x="155774" y="129277"/>
                  <a:pt x="165370" y="132945"/>
                  <a:pt x="175098" y="136187"/>
                </a:cubicBezTo>
                <a:lnTo>
                  <a:pt x="408561" y="126460"/>
                </a:lnTo>
                <a:cubicBezTo>
                  <a:pt x="460478" y="123864"/>
                  <a:pt x="512294" y="119464"/>
                  <a:pt x="564204" y="116732"/>
                </a:cubicBezTo>
                <a:lnTo>
                  <a:pt x="778213" y="107004"/>
                </a:lnTo>
                <a:cubicBezTo>
                  <a:pt x="846306" y="110247"/>
                  <a:pt x="915646" y="103362"/>
                  <a:pt x="982493" y="116732"/>
                </a:cubicBezTo>
                <a:cubicBezTo>
                  <a:pt x="1023697" y="124973"/>
                  <a:pt x="1021404" y="143127"/>
                  <a:pt x="1021404" y="165370"/>
                </a:cubicBezTo>
                <a:lnTo>
                  <a:pt x="1021404" y="16537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801566" y="2256747"/>
            <a:ext cx="749029" cy="165440"/>
          </a:xfrm>
          <a:custGeom>
            <a:avLst/>
            <a:gdLst>
              <a:gd name="connsiteX0" fmla="*/ 0 w 622607"/>
              <a:gd name="connsiteY0" fmla="*/ 165440 h 165440"/>
              <a:gd name="connsiteX1" fmla="*/ 0 w 622607"/>
              <a:gd name="connsiteY1" fmla="*/ 165440 h 165440"/>
              <a:gd name="connsiteX2" fmla="*/ 136187 w 622607"/>
              <a:gd name="connsiteY2" fmla="*/ 116802 h 165440"/>
              <a:gd name="connsiteX3" fmla="*/ 165370 w 622607"/>
              <a:gd name="connsiteY3" fmla="*/ 107074 h 165440"/>
              <a:gd name="connsiteX4" fmla="*/ 223736 w 622607"/>
              <a:gd name="connsiteY4" fmla="*/ 68164 h 165440"/>
              <a:gd name="connsiteX5" fmla="*/ 252919 w 622607"/>
              <a:gd name="connsiteY5" fmla="*/ 48708 h 165440"/>
              <a:gd name="connsiteX6" fmla="*/ 282102 w 622607"/>
              <a:gd name="connsiteY6" fmla="*/ 38981 h 165440"/>
              <a:gd name="connsiteX7" fmla="*/ 379379 w 622607"/>
              <a:gd name="connsiteY7" fmla="*/ 29253 h 165440"/>
              <a:gd name="connsiteX8" fmla="*/ 486383 w 622607"/>
              <a:gd name="connsiteY8" fmla="*/ 19525 h 165440"/>
              <a:gd name="connsiteX9" fmla="*/ 603115 w 622607"/>
              <a:gd name="connsiteY9" fmla="*/ 9798 h 165440"/>
              <a:gd name="connsiteX10" fmla="*/ 622570 w 622607"/>
              <a:gd name="connsiteY10" fmla="*/ 48708 h 165440"/>
              <a:gd name="connsiteX11" fmla="*/ 622570 w 622607"/>
              <a:gd name="connsiteY11" fmla="*/ 48708 h 165440"/>
              <a:gd name="connsiteX0" fmla="*/ 0 w 749029"/>
              <a:gd name="connsiteY0" fmla="*/ 165440 h 165440"/>
              <a:gd name="connsiteX1" fmla="*/ 0 w 749029"/>
              <a:gd name="connsiteY1" fmla="*/ 165440 h 165440"/>
              <a:gd name="connsiteX2" fmla="*/ 136187 w 749029"/>
              <a:gd name="connsiteY2" fmla="*/ 116802 h 165440"/>
              <a:gd name="connsiteX3" fmla="*/ 165370 w 749029"/>
              <a:gd name="connsiteY3" fmla="*/ 107074 h 165440"/>
              <a:gd name="connsiteX4" fmla="*/ 223736 w 749029"/>
              <a:gd name="connsiteY4" fmla="*/ 68164 h 165440"/>
              <a:gd name="connsiteX5" fmla="*/ 252919 w 749029"/>
              <a:gd name="connsiteY5" fmla="*/ 48708 h 165440"/>
              <a:gd name="connsiteX6" fmla="*/ 282102 w 749029"/>
              <a:gd name="connsiteY6" fmla="*/ 38981 h 165440"/>
              <a:gd name="connsiteX7" fmla="*/ 379379 w 749029"/>
              <a:gd name="connsiteY7" fmla="*/ 29253 h 165440"/>
              <a:gd name="connsiteX8" fmla="*/ 486383 w 749029"/>
              <a:gd name="connsiteY8" fmla="*/ 19525 h 165440"/>
              <a:gd name="connsiteX9" fmla="*/ 603115 w 749029"/>
              <a:gd name="connsiteY9" fmla="*/ 9798 h 165440"/>
              <a:gd name="connsiteX10" fmla="*/ 622570 w 749029"/>
              <a:gd name="connsiteY10" fmla="*/ 48708 h 165440"/>
              <a:gd name="connsiteX11" fmla="*/ 749029 w 749029"/>
              <a:gd name="connsiteY11" fmla="*/ 145984 h 16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49029" h="165440">
                <a:moveTo>
                  <a:pt x="0" y="165440"/>
                </a:moveTo>
                <a:lnTo>
                  <a:pt x="0" y="165440"/>
                </a:lnTo>
                <a:cubicBezTo>
                  <a:pt x="200895" y="105172"/>
                  <a:pt x="28563" y="162927"/>
                  <a:pt x="136187" y="116802"/>
                </a:cubicBezTo>
                <a:cubicBezTo>
                  <a:pt x="145612" y="112763"/>
                  <a:pt x="156406" y="112054"/>
                  <a:pt x="165370" y="107074"/>
                </a:cubicBezTo>
                <a:cubicBezTo>
                  <a:pt x="185810" y="95719"/>
                  <a:pt x="204281" y="81134"/>
                  <a:pt x="223736" y="68164"/>
                </a:cubicBezTo>
                <a:cubicBezTo>
                  <a:pt x="233464" y="61679"/>
                  <a:pt x="241828" y="52405"/>
                  <a:pt x="252919" y="48708"/>
                </a:cubicBezTo>
                <a:lnTo>
                  <a:pt x="282102" y="38981"/>
                </a:lnTo>
                <a:cubicBezTo>
                  <a:pt x="323854" y="-2773"/>
                  <a:pt x="281591" y="29253"/>
                  <a:pt x="379379" y="29253"/>
                </a:cubicBezTo>
                <a:cubicBezTo>
                  <a:pt x="415194" y="29253"/>
                  <a:pt x="450715" y="22768"/>
                  <a:pt x="486383" y="19525"/>
                </a:cubicBezTo>
                <a:cubicBezTo>
                  <a:pt x="563461" y="-6167"/>
                  <a:pt x="524520" y="-3302"/>
                  <a:pt x="603115" y="9798"/>
                </a:cubicBezTo>
                <a:cubicBezTo>
                  <a:pt x="624369" y="41679"/>
                  <a:pt x="598251" y="26010"/>
                  <a:pt x="622570" y="48708"/>
                </a:cubicBezTo>
                <a:cubicBezTo>
                  <a:pt x="646889" y="71406"/>
                  <a:pt x="706876" y="113559"/>
                  <a:pt x="749029" y="145984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64213" y="2771684"/>
            <a:ext cx="184825" cy="97976"/>
          </a:xfrm>
          <a:custGeom>
            <a:avLst/>
            <a:gdLst>
              <a:gd name="connsiteX0" fmla="*/ 0 w 184825"/>
              <a:gd name="connsiteY0" fmla="*/ 97976 h 97976"/>
              <a:gd name="connsiteX1" fmla="*/ 0 w 184825"/>
              <a:gd name="connsiteY1" fmla="*/ 97976 h 97976"/>
              <a:gd name="connsiteX2" fmla="*/ 107004 w 184825"/>
              <a:gd name="connsiteY2" fmla="*/ 39610 h 97976"/>
              <a:gd name="connsiteX3" fmla="*/ 184825 w 184825"/>
              <a:gd name="connsiteY3" fmla="*/ 699 h 97976"/>
              <a:gd name="connsiteX4" fmla="*/ 184825 w 184825"/>
              <a:gd name="connsiteY4" fmla="*/ 699 h 97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25" h="97976">
                <a:moveTo>
                  <a:pt x="0" y="97976"/>
                </a:moveTo>
                <a:lnTo>
                  <a:pt x="0" y="97976"/>
                </a:lnTo>
                <a:cubicBezTo>
                  <a:pt x="17736" y="89108"/>
                  <a:pt x="82126" y="60934"/>
                  <a:pt x="107004" y="39610"/>
                </a:cubicBezTo>
                <a:cubicBezTo>
                  <a:pt x="163100" y="-8472"/>
                  <a:pt x="121906" y="699"/>
                  <a:pt x="184825" y="699"/>
                </a:cubicBezTo>
                <a:lnTo>
                  <a:pt x="184825" y="699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132306" y="2911937"/>
            <a:ext cx="243192" cy="444106"/>
          </a:xfrm>
          <a:custGeom>
            <a:avLst/>
            <a:gdLst>
              <a:gd name="connsiteX0" fmla="*/ 0 w 243192"/>
              <a:gd name="connsiteY0" fmla="*/ 444106 h 444106"/>
              <a:gd name="connsiteX1" fmla="*/ 0 w 243192"/>
              <a:gd name="connsiteY1" fmla="*/ 444106 h 444106"/>
              <a:gd name="connsiteX2" fmla="*/ 48639 w 243192"/>
              <a:gd name="connsiteY2" fmla="*/ 376012 h 444106"/>
              <a:gd name="connsiteX3" fmla="*/ 68094 w 243192"/>
              <a:gd name="connsiteY3" fmla="*/ 317646 h 444106"/>
              <a:gd name="connsiteX4" fmla="*/ 68094 w 243192"/>
              <a:gd name="connsiteY4" fmla="*/ 220369 h 444106"/>
              <a:gd name="connsiteX5" fmla="*/ 126460 w 243192"/>
              <a:gd name="connsiteY5" fmla="*/ 191186 h 444106"/>
              <a:gd name="connsiteX6" fmla="*/ 136188 w 243192"/>
              <a:gd name="connsiteY6" fmla="*/ 162003 h 444106"/>
              <a:gd name="connsiteX7" fmla="*/ 165371 w 243192"/>
              <a:gd name="connsiteY7" fmla="*/ 25816 h 444106"/>
              <a:gd name="connsiteX8" fmla="*/ 175098 w 243192"/>
              <a:gd name="connsiteY8" fmla="*/ 54999 h 444106"/>
              <a:gd name="connsiteX9" fmla="*/ 204281 w 243192"/>
              <a:gd name="connsiteY9" fmla="*/ 64727 h 444106"/>
              <a:gd name="connsiteX10" fmla="*/ 223737 w 243192"/>
              <a:gd name="connsiteY10" fmla="*/ 84182 h 444106"/>
              <a:gd name="connsiteX11" fmla="*/ 243192 w 243192"/>
              <a:gd name="connsiteY11" fmla="*/ 93910 h 444106"/>
              <a:gd name="connsiteX12" fmla="*/ 243192 w 243192"/>
              <a:gd name="connsiteY12" fmla="*/ 93910 h 44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3192" h="444106">
                <a:moveTo>
                  <a:pt x="0" y="444106"/>
                </a:moveTo>
                <a:lnTo>
                  <a:pt x="0" y="444106"/>
                </a:lnTo>
                <a:cubicBezTo>
                  <a:pt x="16213" y="421408"/>
                  <a:pt x="35415" y="400572"/>
                  <a:pt x="48639" y="376012"/>
                </a:cubicBezTo>
                <a:cubicBezTo>
                  <a:pt x="58362" y="357956"/>
                  <a:pt x="68094" y="317646"/>
                  <a:pt x="68094" y="317646"/>
                </a:cubicBezTo>
                <a:cubicBezTo>
                  <a:pt x="58971" y="281156"/>
                  <a:pt x="48218" y="260121"/>
                  <a:pt x="68094" y="220369"/>
                </a:cubicBezTo>
                <a:cubicBezTo>
                  <a:pt x="75637" y="205284"/>
                  <a:pt x="112649" y="195790"/>
                  <a:pt x="126460" y="191186"/>
                </a:cubicBezTo>
                <a:cubicBezTo>
                  <a:pt x="129703" y="181458"/>
                  <a:pt x="135115" y="172201"/>
                  <a:pt x="136188" y="162003"/>
                </a:cubicBezTo>
                <a:cubicBezTo>
                  <a:pt x="152864" y="3584"/>
                  <a:pt x="108032" y="-31520"/>
                  <a:pt x="165371" y="25816"/>
                </a:cubicBezTo>
                <a:cubicBezTo>
                  <a:pt x="168613" y="35544"/>
                  <a:pt x="167848" y="47748"/>
                  <a:pt x="175098" y="54999"/>
                </a:cubicBezTo>
                <a:cubicBezTo>
                  <a:pt x="182349" y="62250"/>
                  <a:pt x="195488" y="59451"/>
                  <a:pt x="204281" y="64727"/>
                </a:cubicBezTo>
                <a:cubicBezTo>
                  <a:pt x="212145" y="69446"/>
                  <a:pt x="216400" y="78679"/>
                  <a:pt x="223737" y="84182"/>
                </a:cubicBezTo>
                <a:cubicBezTo>
                  <a:pt x="229537" y="88532"/>
                  <a:pt x="236707" y="90667"/>
                  <a:pt x="243192" y="93910"/>
                </a:cubicBezTo>
                <a:lnTo>
                  <a:pt x="243192" y="9391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579779" y="2393004"/>
            <a:ext cx="593387" cy="68094"/>
          </a:xfrm>
          <a:custGeom>
            <a:avLst/>
            <a:gdLst>
              <a:gd name="connsiteX0" fmla="*/ 0 w 593387"/>
              <a:gd name="connsiteY0" fmla="*/ 0 h 68094"/>
              <a:gd name="connsiteX1" fmla="*/ 0 w 593387"/>
              <a:gd name="connsiteY1" fmla="*/ 0 h 68094"/>
              <a:gd name="connsiteX2" fmla="*/ 87549 w 593387"/>
              <a:gd name="connsiteY2" fmla="*/ 9728 h 68094"/>
              <a:gd name="connsiteX3" fmla="*/ 194553 w 593387"/>
              <a:gd name="connsiteY3" fmla="*/ 38911 h 68094"/>
              <a:gd name="connsiteX4" fmla="*/ 233464 w 593387"/>
              <a:gd name="connsiteY4" fmla="*/ 48639 h 68094"/>
              <a:gd name="connsiteX5" fmla="*/ 262647 w 593387"/>
              <a:gd name="connsiteY5" fmla="*/ 58366 h 68094"/>
              <a:gd name="connsiteX6" fmla="*/ 311285 w 593387"/>
              <a:gd name="connsiteY6" fmla="*/ 68094 h 68094"/>
              <a:gd name="connsiteX7" fmla="*/ 437744 w 593387"/>
              <a:gd name="connsiteY7" fmla="*/ 58366 h 68094"/>
              <a:gd name="connsiteX8" fmla="*/ 486383 w 593387"/>
              <a:gd name="connsiteY8" fmla="*/ 48639 h 68094"/>
              <a:gd name="connsiteX9" fmla="*/ 593387 w 593387"/>
              <a:gd name="connsiteY9" fmla="*/ 58366 h 68094"/>
              <a:gd name="connsiteX10" fmla="*/ 593387 w 593387"/>
              <a:gd name="connsiteY10" fmla="*/ 58366 h 6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3387" h="68094">
                <a:moveTo>
                  <a:pt x="0" y="0"/>
                </a:moveTo>
                <a:lnTo>
                  <a:pt x="0" y="0"/>
                </a:lnTo>
                <a:cubicBezTo>
                  <a:pt x="29183" y="3243"/>
                  <a:pt x="58633" y="4625"/>
                  <a:pt x="87549" y="9728"/>
                </a:cubicBezTo>
                <a:cubicBezTo>
                  <a:pt x="178254" y="25735"/>
                  <a:pt x="138878" y="23003"/>
                  <a:pt x="194553" y="38911"/>
                </a:cubicBezTo>
                <a:cubicBezTo>
                  <a:pt x="207408" y="42584"/>
                  <a:pt x="220609" y="44966"/>
                  <a:pt x="233464" y="48639"/>
                </a:cubicBezTo>
                <a:cubicBezTo>
                  <a:pt x="243323" y="51456"/>
                  <a:pt x="252699" y="55879"/>
                  <a:pt x="262647" y="58366"/>
                </a:cubicBezTo>
                <a:cubicBezTo>
                  <a:pt x="278687" y="62376"/>
                  <a:pt x="295072" y="64851"/>
                  <a:pt x="311285" y="68094"/>
                </a:cubicBezTo>
                <a:cubicBezTo>
                  <a:pt x="353438" y="64851"/>
                  <a:pt x="395725" y="63035"/>
                  <a:pt x="437744" y="58366"/>
                </a:cubicBezTo>
                <a:cubicBezTo>
                  <a:pt x="454177" y="56540"/>
                  <a:pt x="469849" y="48639"/>
                  <a:pt x="486383" y="48639"/>
                </a:cubicBezTo>
                <a:cubicBezTo>
                  <a:pt x="522198" y="48639"/>
                  <a:pt x="593387" y="58366"/>
                  <a:pt x="593387" y="58366"/>
                </a:cubicBezTo>
                <a:lnTo>
                  <a:pt x="593387" y="58366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3317132" y="2587557"/>
            <a:ext cx="963038" cy="137568"/>
          </a:xfrm>
          <a:custGeom>
            <a:avLst/>
            <a:gdLst>
              <a:gd name="connsiteX0" fmla="*/ 0 w 963038"/>
              <a:gd name="connsiteY0" fmla="*/ 0 h 137568"/>
              <a:gd name="connsiteX1" fmla="*/ 0 w 963038"/>
              <a:gd name="connsiteY1" fmla="*/ 0 h 137568"/>
              <a:gd name="connsiteX2" fmla="*/ 165370 w 963038"/>
              <a:gd name="connsiteY2" fmla="*/ 77822 h 137568"/>
              <a:gd name="connsiteX3" fmla="*/ 223736 w 963038"/>
              <a:gd name="connsiteY3" fmla="*/ 97277 h 137568"/>
              <a:gd name="connsiteX4" fmla="*/ 963038 w 963038"/>
              <a:gd name="connsiteY4" fmla="*/ 107005 h 137568"/>
              <a:gd name="connsiteX5" fmla="*/ 963038 w 963038"/>
              <a:gd name="connsiteY5" fmla="*/ 107005 h 13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3038" h="137568">
                <a:moveTo>
                  <a:pt x="0" y="0"/>
                </a:moveTo>
                <a:lnTo>
                  <a:pt x="0" y="0"/>
                </a:lnTo>
                <a:cubicBezTo>
                  <a:pt x="116060" y="81242"/>
                  <a:pt x="58094" y="62496"/>
                  <a:pt x="165370" y="77822"/>
                </a:cubicBezTo>
                <a:lnTo>
                  <a:pt x="223736" y="97277"/>
                </a:lnTo>
                <a:cubicBezTo>
                  <a:pt x="477486" y="181860"/>
                  <a:pt x="242464" y="107005"/>
                  <a:pt x="963038" y="107005"/>
                </a:cubicBezTo>
                <a:lnTo>
                  <a:pt x="963038" y="107005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375498" y="2976664"/>
            <a:ext cx="593387" cy="68093"/>
          </a:xfrm>
          <a:custGeom>
            <a:avLst/>
            <a:gdLst>
              <a:gd name="connsiteX0" fmla="*/ 0 w 593387"/>
              <a:gd name="connsiteY0" fmla="*/ 0 h 68093"/>
              <a:gd name="connsiteX1" fmla="*/ 0 w 593387"/>
              <a:gd name="connsiteY1" fmla="*/ 0 h 68093"/>
              <a:gd name="connsiteX2" fmla="*/ 77821 w 593387"/>
              <a:gd name="connsiteY2" fmla="*/ 48638 h 68093"/>
              <a:gd name="connsiteX3" fmla="*/ 145915 w 593387"/>
              <a:gd name="connsiteY3" fmla="*/ 68093 h 68093"/>
              <a:gd name="connsiteX4" fmla="*/ 408562 w 593387"/>
              <a:gd name="connsiteY4" fmla="*/ 58366 h 68093"/>
              <a:gd name="connsiteX5" fmla="*/ 515566 w 593387"/>
              <a:gd name="connsiteY5" fmla="*/ 38910 h 68093"/>
              <a:gd name="connsiteX6" fmla="*/ 593387 w 593387"/>
              <a:gd name="connsiteY6" fmla="*/ 48638 h 68093"/>
              <a:gd name="connsiteX7" fmla="*/ 593387 w 593387"/>
              <a:gd name="connsiteY7" fmla="*/ 48638 h 68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387" h="68093">
                <a:moveTo>
                  <a:pt x="0" y="0"/>
                </a:moveTo>
                <a:lnTo>
                  <a:pt x="0" y="0"/>
                </a:lnTo>
                <a:cubicBezTo>
                  <a:pt x="25940" y="16213"/>
                  <a:pt x="50966" y="33990"/>
                  <a:pt x="77821" y="48638"/>
                </a:cubicBezTo>
                <a:cubicBezTo>
                  <a:pt x="89633" y="55081"/>
                  <a:pt x="136242" y="65675"/>
                  <a:pt x="145915" y="68093"/>
                </a:cubicBezTo>
                <a:cubicBezTo>
                  <a:pt x="233464" y="64851"/>
                  <a:pt x="321113" y="63666"/>
                  <a:pt x="408562" y="58366"/>
                </a:cubicBezTo>
                <a:cubicBezTo>
                  <a:pt x="426419" y="57284"/>
                  <a:pt x="495216" y="42980"/>
                  <a:pt x="515566" y="38910"/>
                </a:cubicBezTo>
                <a:cubicBezTo>
                  <a:pt x="586869" y="49097"/>
                  <a:pt x="560731" y="48638"/>
                  <a:pt x="593387" y="48638"/>
                </a:cubicBezTo>
                <a:lnTo>
                  <a:pt x="593387" y="48638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834647" y="2140085"/>
            <a:ext cx="680936" cy="729631"/>
          </a:xfrm>
          <a:custGeom>
            <a:avLst/>
            <a:gdLst>
              <a:gd name="connsiteX0" fmla="*/ 0 w 680936"/>
              <a:gd name="connsiteY0" fmla="*/ 0 h 729631"/>
              <a:gd name="connsiteX1" fmla="*/ 0 w 680936"/>
              <a:gd name="connsiteY1" fmla="*/ 0 h 729631"/>
              <a:gd name="connsiteX2" fmla="*/ 68093 w 680936"/>
              <a:gd name="connsiteY2" fmla="*/ 48638 h 729631"/>
              <a:gd name="connsiteX3" fmla="*/ 116732 w 680936"/>
              <a:gd name="connsiteY3" fmla="*/ 87549 h 729631"/>
              <a:gd name="connsiteX4" fmla="*/ 136187 w 680936"/>
              <a:gd name="connsiteY4" fmla="*/ 116732 h 729631"/>
              <a:gd name="connsiteX5" fmla="*/ 204281 w 680936"/>
              <a:gd name="connsiteY5" fmla="*/ 175098 h 729631"/>
              <a:gd name="connsiteX6" fmla="*/ 243191 w 680936"/>
              <a:gd name="connsiteY6" fmla="*/ 233464 h 729631"/>
              <a:gd name="connsiteX7" fmla="*/ 262647 w 680936"/>
              <a:gd name="connsiteY7" fmla="*/ 252919 h 729631"/>
              <a:gd name="connsiteX8" fmla="*/ 301557 w 680936"/>
              <a:gd name="connsiteY8" fmla="*/ 301558 h 729631"/>
              <a:gd name="connsiteX9" fmla="*/ 330740 w 680936"/>
              <a:gd name="connsiteY9" fmla="*/ 359924 h 729631"/>
              <a:gd name="connsiteX10" fmla="*/ 340468 w 680936"/>
              <a:gd name="connsiteY10" fmla="*/ 389106 h 729631"/>
              <a:gd name="connsiteX11" fmla="*/ 379379 w 680936"/>
              <a:gd name="connsiteY11" fmla="*/ 428017 h 729631"/>
              <a:gd name="connsiteX12" fmla="*/ 398834 w 680936"/>
              <a:gd name="connsiteY12" fmla="*/ 457200 h 729631"/>
              <a:gd name="connsiteX13" fmla="*/ 437744 w 680936"/>
              <a:gd name="connsiteY13" fmla="*/ 466928 h 729631"/>
              <a:gd name="connsiteX14" fmla="*/ 476655 w 680936"/>
              <a:gd name="connsiteY14" fmla="*/ 515566 h 729631"/>
              <a:gd name="connsiteX15" fmla="*/ 525293 w 680936"/>
              <a:gd name="connsiteY15" fmla="*/ 554477 h 729631"/>
              <a:gd name="connsiteX16" fmla="*/ 544749 w 680936"/>
              <a:gd name="connsiteY16" fmla="*/ 573932 h 729631"/>
              <a:gd name="connsiteX17" fmla="*/ 583659 w 680936"/>
              <a:gd name="connsiteY17" fmla="*/ 632298 h 729631"/>
              <a:gd name="connsiteX18" fmla="*/ 622570 w 680936"/>
              <a:gd name="connsiteY18" fmla="*/ 671209 h 729631"/>
              <a:gd name="connsiteX19" fmla="*/ 651753 w 680936"/>
              <a:gd name="connsiteY19" fmla="*/ 700392 h 729631"/>
              <a:gd name="connsiteX20" fmla="*/ 680936 w 680936"/>
              <a:gd name="connsiteY20" fmla="*/ 729575 h 729631"/>
              <a:gd name="connsiteX21" fmla="*/ 680936 w 680936"/>
              <a:gd name="connsiteY21" fmla="*/ 729575 h 72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0936" h="729631">
                <a:moveTo>
                  <a:pt x="0" y="0"/>
                </a:moveTo>
                <a:lnTo>
                  <a:pt x="0" y="0"/>
                </a:lnTo>
                <a:cubicBezTo>
                  <a:pt x="22698" y="16213"/>
                  <a:pt x="46075" y="31513"/>
                  <a:pt x="68093" y="48638"/>
                </a:cubicBezTo>
                <a:cubicBezTo>
                  <a:pt x="151253" y="113318"/>
                  <a:pt x="9252" y="15897"/>
                  <a:pt x="116732" y="87549"/>
                </a:cubicBezTo>
                <a:cubicBezTo>
                  <a:pt x="123217" y="97277"/>
                  <a:pt x="127920" y="108465"/>
                  <a:pt x="136187" y="116732"/>
                </a:cubicBezTo>
                <a:cubicBezTo>
                  <a:pt x="180192" y="160737"/>
                  <a:pt x="157794" y="105366"/>
                  <a:pt x="204281" y="175098"/>
                </a:cubicBezTo>
                <a:cubicBezTo>
                  <a:pt x="217251" y="194553"/>
                  <a:pt x="226657" y="216931"/>
                  <a:pt x="243191" y="233464"/>
                </a:cubicBezTo>
                <a:cubicBezTo>
                  <a:pt x="249676" y="239949"/>
                  <a:pt x="256918" y="245757"/>
                  <a:pt x="262647" y="252919"/>
                </a:cubicBezTo>
                <a:cubicBezTo>
                  <a:pt x="311743" y="314288"/>
                  <a:pt x="254574" y="254572"/>
                  <a:pt x="301557" y="301558"/>
                </a:cubicBezTo>
                <a:cubicBezTo>
                  <a:pt x="326008" y="374907"/>
                  <a:pt x="293026" y="284498"/>
                  <a:pt x="330740" y="359924"/>
                </a:cubicBezTo>
                <a:cubicBezTo>
                  <a:pt x="335326" y="369095"/>
                  <a:pt x="334508" y="380762"/>
                  <a:pt x="340468" y="389106"/>
                </a:cubicBezTo>
                <a:cubicBezTo>
                  <a:pt x="351130" y="404032"/>
                  <a:pt x="369204" y="412755"/>
                  <a:pt x="379379" y="428017"/>
                </a:cubicBezTo>
                <a:cubicBezTo>
                  <a:pt x="385864" y="437745"/>
                  <a:pt x="389106" y="450715"/>
                  <a:pt x="398834" y="457200"/>
                </a:cubicBezTo>
                <a:cubicBezTo>
                  <a:pt x="409958" y="464616"/>
                  <a:pt x="424774" y="463685"/>
                  <a:pt x="437744" y="466928"/>
                </a:cubicBezTo>
                <a:cubicBezTo>
                  <a:pt x="456683" y="523742"/>
                  <a:pt x="432654" y="471565"/>
                  <a:pt x="476655" y="515566"/>
                </a:cubicBezTo>
                <a:cubicBezTo>
                  <a:pt x="520656" y="559567"/>
                  <a:pt x="468479" y="535538"/>
                  <a:pt x="525293" y="554477"/>
                </a:cubicBezTo>
                <a:cubicBezTo>
                  <a:pt x="531778" y="560962"/>
                  <a:pt x="539246" y="566595"/>
                  <a:pt x="544749" y="573932"/>
                </a:cubicBezTo>
                <a:cubicBezTo>
                  <a:pt x="558778" y="592638"/>
                  <a:pt x="567125" y="615764"/>
                  <a:pt x="583659" y="632298"/>
                </a:cubicBezTo>
                <a:lnTo>
                  <a:pt x="622570" y="671209"/>
                </a:lnTo>
                <a:cubicBezTo>
                  <a:pt x="632298" y="680937"/>
                  <a:pt x="644122" y="688945"/>
                  <a:pt x="651753" y="700392"/>
                </a:cubicBezTo>
                <a:cubicBezTo>
                  <a:pt x="673007" y="732273"/>
                  <a:pt x="659517" y="729575"/>
                  <a:pt x="680936" y="729575"/>
                </a:cubicBezTo>
                <a:lnTo>
                  <a:pt x="680936" y="729575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087567" y="2412460"/>
            <a:ext cx="146414" cy="1079770"/>
          </a:xfrm>
          <a:custGeom>
            <a:avLst/>
            <a:gdLst>
              <a:gd name="connsiteX0" fmla="*/ 0 w 145915"/>
              <a:gd name="connsiteY0" fmla="*/ 0 h 1079770"/>
              <a:gd name="connsiteX1" fmla="*/ 0 w 145915"/>
              <a:gd name="connsiteY1" fmla="*/ 0 h 1079770"/>
              <a:gd name="connsiteX2" fmla="*/ 19455 w 145915"/>
              <a:gd name="connsiteY2" fmla="*/ 87549 h 1079770"/>
              <a:gd name="connsiteX3" fmla="*/ 38911 w 145915"/>
              <a:gd name="connsiteY3" fmla="*/ 145914 h 1079770"/>
              <a:gd name="connsiteX4" fmla="*/ 48638 w 145915"/>
              <a:gd name="connsiteY4" fmla="*/ 184825 h 1079770"/>
              <a:gd name="connsiteX5" fmla="*/ 68094 w 145915"/>
              <a:gd name="connsiteY5" fmla="*/ 243191 h 1079770"/>
              <a:gd name="connsiteX6" fmla="*/ 77821 w 145915"/>
              <a:gd name="connsiteY6" fmla="*/ 282102 h 1079770"/>
              <a:gd name="connsiteX7" fmla="*/ 87549 w 145915"/>
              <a:gd name="connsiteY7" fmla="*/ 340468 h 1079770"/>
              <a:gd name="connsiteX8" fmla="*/ 107004 w 145915"/>
              <a:gd name="connsiteY8" fmla="*/ 398834 h 1079770"/>
              <a:gd name="connsiteX9" fmla="*/ 116732 w 145915"/>
              <a:gd name="connsiteY9" fmla="*/ 447472 h 1079770"/>
              <a:gd name="connsiteX10" fmla="*/ 126460 w 145915"/>
              <a:gd name="connsiteY10" fmla="*/ 603114 h 1079770"/>
              <a:gd name="connsiteX11" fmla="*/ 136187 w 145915"/>
              <a:gd name="connsiteY11" fmla="*/ 680936 h 1079770"/>
              <a:gd name="connsiteX12" fmla="*/ 126460 w 145915"/>
              <a:gd name="connsiteY12" fmla="*/ 797668 h 1079770"/>
              <a:gd name="connsiteX13" fmla="*/ 107004 w 145915"/>
              <a:gd name="connsiteY13" fmla="*/ 894944 h 1079770"/>
              <a:gd name="connsiteX14" fmla="*/ 87549 w 145915"/>
              <a:gd name="connsiteY14" fmla="*/ 933855 h 1079770"/>
              <a:gd name="connsiteX15" fmla="*/ 29183 w 145915"/>
              <a:gd name="connsiteY15" fmla="*/ 943583 h 1079770"/>
              <a:gd name="connsiteX16" fmla="*/ 68094 w 145915"/>
              <a:gd name="connsiteY16" fmla="*/ 1011676 h 1079770"/>
              <a:gd name="connsiteX17" fmla="*/ 97277 w 145915"/>
              <a:gd name="connsiteY17" fmla="*/ 1060314 h 1079770"/>
              <a:gd name="connsiteX18" fmla="*/ 126460 w 145915"/>
              <a:gd name="connsiteY18" fmla="*/ 1070042 h 1079770"/>
              <a:gd name="connsiteX19" fmla="*/ 145915 w 145915"/>
              <a:gd name="connsiteY19" fmla="*/ 1079770 h 1079770"/>
              <a:gd name="connsiteX20" fmla="*/ 145915 w 145915"/>
              <a:gd name="connsiteY20" fmla="*/ 1079770 h 1079770"/>
              <a:gd name="connsiteX0" fmla="*/ 0 w 145915"/>
              <a:gd name="connsiteY0" fmla="*/ 0 h 1079770"/>
              <a:gd name="connsiteX1" fmla="*/ 0 w 145915"/>
              <a:gd name="connsiteY1" fmla="*/ 0 h 1079770"/>
              <a:gd name="connsiteX2" fmla="*/ 19455 w 145915"/>
              <a:gd name="connsiteY2" fmla="*/ 87549 h 1079770"/>
              <a:gd name="connsiteX3" fmla="*/ 38911 w 145915"/>
              <a:gd name="connsiteY3" fmla="*/ 145914 h 1079770"/>
              <a:gd name="connsiteX4" fmla="*/ 48638 w 145915"/>
              <a:gd name="connsiteY4" fmla="*/ 184825 h 1079770"/>
              <a:gd name="connsiteX5" fmla="*/ 68094 w 145915"/>
              <a:gd name="connsiteY5" fmla="*/ 243191 h 1079770"/>
              <a:gd name="connsiteX6" fmla="*/ 77821 w 145915"/>
              <a:gd name="connsiteY6" fmla="*/ 282102 h 1079770"/>
              <a:gd name="connsiteX7" fmla="*/ 87549 w 145915"/>
              <a:gd name="connsiteY7" fmla="*/ 340468 h 1079770"/>
              <a:gd name="connsiteX8" fmla="*/ 107004 w 145915"/>
              <a:gd name="connsiteY8" fmla="*/ 398834 h 1079770"/>
              <a:gd name="connsiteX9" fmla="*/ 116732 w 145915"/>
              <a:gd name="connsiteY9" fmla="*/ 447472 h 1079770"/>
              <a:gd name="connsiteX10" fmla="*/ 126460 w 145915"/>
              <a:gd name="connsiteY10" fmla="*/ 603114 h 1079770"/>
              <a:gd name="connsiteX11" fmla="*/ 136187 w 145915"/>
              <a:gd name="connsiteY11" fmla="*/ 680936 h 1079770"/>
              <a:gd name="connsiteX12" fmla="*/ 126460 w 145915"/>
              <a:gd name="connsiteY12" fmla="*/ 797668 h 1079770"/>
              <a:gd name="connsiteX13" fmla="*/ 107004 w 145915"/>
              <a:gd name="connsiteY13" fmla="*/ 894944 h 1079770"/>
              <a:gd name="connsiteX14" fmla="*/ 87549 w 145915"/>
              <a:gd name="connsiteY14" fmla="*/ 933855 h 1079770"/>
              <a:gd name="connsiteX15" fmla="*/ 116732 w 145915"/>
              <a:gd name="connsiteY15" fmla="*/ 953311 h 1079770"/>
              <a:gd name="connsiteX16" fmla="*/ 68094 w 145915"/>
              <a:gd name="connsiteY16" fmla="*/ 1011676 h 1079770"/>
              <a:gd name="connsiteX17" fmla="*/ 97277 w 145915"/>
              <a:gd name="connsiteY17" fmla="*/ 1060314 h 1079770"/>
              <a:gd name="connsiteX18" fmla="*/ 126460 w 145915"/>
              <a:gd name="connsiteY18" fmla="*/ 1070042 h 1079770"/>
              <a:gd name="connsiteX19" fmla="*/ 145915 w 145915"/>
              <a:gd name="connsiteY19" fmla="*/ 1079770 h 1079770"/>
              <a:gd name="connsiteX20" fmla="*/ 145915 w 145915"/>
              <a:gd name="connsiteY20" fmla="*/ 1079770 h 1079770"/>
              <a:gd name="connsiteX0" fmla="*/ 0 w 146414"/>
              <a:gd name="connsiteY0" fmla="*/ 0 h 1079770"/>
              <a:gd name="connsiteX1" fmla="*/ 0 w 146414"/>
              <a:gd name="connsiteY1" fmla="*/ 0 h 1079770"/>
              <a:gd name="connsiteX2" fmla="*/ 19455 w 146414"/>
              <a:gd name="connsiteY2" fmla="*/ 87549 h 1079770"/>
              <a:gd name="connsiteX3" fmla="*/ 38911 w 146414"/>
              <a:gd name="connsiteY3" fmla="*/ 145914 h 1079770"/>
              <a:gd name="connsiteX4" fmla="*/ 48638 w 146414"/>
              <a:gd name="connsiteY4" fmla="*/ 184825 h 1079770"/>
              <a:gd name="connsiteX5" fmla="*/ 68094 w 146414"/>
              <a:gd name="connsiteY5" fmla="*/ 243191 h 1079770"/>
              <a:gd name="connsiteX6" fmla="*/ 77821 w 146414"/>
              <a:gd name="connsiteY6" fmla="*/ 282102 h 1079770"/>
              <a:gd name="connsiteX7" fmla="*/ 87549 w 146414"/>
              <a:gd name="connsiteY7" fmla="*/ 340468 h 1079770"/>
              <a:gd name="connsiteX8" fmla="*/ 107004 w 146414"/>
              <a:gd name="connsiteY8" fmla="*/ 398834 h 1079770"/>
              <a:gd name="connsiteX9" fmla="*/ 116732 w 146414"/>
              <a:gd name="connsiteY9" fmla="*/ 447472 h 1079770"/>
              <a:gd name="connsiteX10" fmla="*/ 126460 w 146414"/>
              <a:gd name="connsiteY10" fmla="*/ 603114 h 1079770"/>
              <a:gd name="connsiteX11" fmla="*/ 136187 w 146414"/>
              <a:gd name="connsiteY11" fmla="*/ 680936 h 1079770"/>
              <a:gd name="connsiteX12" fmla="*/ 126460 w 146414"/>
              <a:gd name="connsiteY12" fmla="*/ 797668 h 1079770"/>
              <a:gd name="connsiteX13" fmla="*/ 107004 w 146414"/>
              <a:gd name="connsiteY13" fmla="*/ 894944 h 1079770"/>
              <a:gd name="connsiteX14" fmla="*/ 87549 w 146414"/>
              <a:gd name="connsiteY14" fmla="*/ 933855 h 1079770"/>
              <a:gd name="connsiteX15" fmla="*/ 116732 w 146414"/>
              <a:gd name="connsiteY15" fmla="*/ 953311 h 1079770"/>
              <a:gd name="connsiteX16" fmla="*/ 145915 w 146414"/>
              <a:gd name="connsiteY16" fmla="*/ 1040859 h 1079770"/>
              <a:gd name="connsiteX17" fmla="*/ 97277 w 146414"/>
              <a:gd name="connsiteY17" fmla="*/ 1060314 h 1079770"/>
              <a:gd name="connsiteX18" fmla="*/ 126460 w 146414"/>
              <a:gd name="connsiteY18" fmla="*/ 1070042 h 1079770"/>
              <a:gd name="connsiteX19" fmla="*/ 145915 w 146414"/>
              <a:gd name="connsiteY19" fmla="*/ 1079770 h 1079770"/>
              <a:gd name="connsiteX20" fmla="*/ 145915 w 146414"/>
              <a:gd name="connsiteY20" fmla="*/ 1079770 h 1079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6414" h="1079770">
                <a:moveTo>
                  <a:pt x="0" y="0"/>
                </a:moveTo>
                <a:lnTo>
                  <a:pt x="0" y="0"/>
                </a:lnTo>
                <a:cubicBezTo>
                  <a:pt x="6485" y="29183"/>
                  <a:pt x="11752" y="58664"/>
                  <a:pt x="19455" y="87549"/>
                </a:cubicBezTo>
                <a:cubicBezTo>
                  <a:pt x="24739" y="107364"/>
                  <a:pt x="33938" y="126019"/>
                  <a:pt x="38911" y="145914"/>
                </a:cubicBezTo>
                <a:cubicBezTo>
                  <a:pt x="42153" y="158884"/>
                  <a:pt x="44796" y="172019"/>
                  <a:pt x="48638" y="184825"/>
                </a:cubicBezTo>
                <a:cubicBezTo>
                  <a:pt x="54531" y="204468"/>
                  <a:pt x="63120" y="223295"/>
                  <a:pt x="68094" y="243191"/>
                </a:cubicBezTo>
                <a:cubicBezTo>
                  <a:pt x="71336" y="256161"/>
                  <a:pt x="75199" y="268992"/>
                  <a:pt x="77821" y="282102"/>
                </a:cubicBezTo>
                <a:cubicBezTo>
                  <a:pt x="81689" y="301443"/>
                  <a:pt x="82765" y="321333"/>
                  <a:pt x="87549" y="340468"/>
                </a:cubicBezTo>
                <a:cubicBezTo>
                  <a:pt x="92523" y="360363"/>
                  <a:pt x="102982" y="378725"/>
                  <a:pt x="107004" y="398834"/>
                </a:cubicBezTo>
                <a:lnTo>
                  <a:pt x="116732" y="447472"/>
                </a:lnTo>
                <a:cubicBezTo>
                  <a:pt x="119975" y="499353"/>
                  <a:pt x="122143" y="551312"/>
                  <a:pt x="126460" y="603114"/>
                </a:cubicBezTo>
                <a:cubicBezTo>
                  <a:pt x="128631" y="629166"/>
                  <a:pt x="136187" y="654793"/>
                  <a:pt x="136187" y="680936"/>
                </a:cubicBezTo>
                <a:cubicBezTo>
                  <a:pt x="136187" y="719982"/>
                  <a:pt x="130547" y="758837"/>
                  <a:pt x="126460" y="797668"/>
                </a:cubicBezTo>
                <a:cubicBezTo>
                  <a:pt x="122713" y="833267"/>
                  <a:pt x="120659" y="863081"/>
                  <a:pt x="107004" y="894944"/>
                </a:cubicBezTo>
                <a:cubicBezTo>
                  <a:pt x="101292" y="908273"/>
                  <a:pt x="85928" y="924127"/>
                  <a:pt x="87549" y="933855"/>
                </a:cubicBezTo>
                <a:cubicBezTo>
                  <a:pt x="89170" y="943583"/>
                  <a:pt x="136187" y="950068"/>
                  <a:pt x="116732" y="953311"/>
                </a:cubicBezTo>
                <a:cubicBezTo>
                  <a:pt x="136268" y="982615"/>
                  <a:pt x="149158" y="1023025"/>
                  <a:pt x="145915" y="1040859"/>
                </a:cubicBezTo>
                <a:cubicBezTo>
                  <a:pt x="142672" y="1058693"/>
                  <a:pt x="64921" y="1027960"/>
                  <a:pt x="97277" y="1060314"/>
                </a:cubicBezTo>
                <a:cubicBezTo>
                  <a:pt x="76587" y="998247"/>
                  <a:pt x="89531" y="1051576"/>
                  <a:pt x="126460" y="1070042"/>
                </a:cubicBezTo>
                <a:lnTo>
                  <a:pt x="145915" y="1079770"/>
                </a:lnTo>
                <a:lnTo>
                  <a:pt x="145915" y="1079770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815191" y="1760309"/>
            <a:ext cx="1021405" cy="126857"/>
          </a:xfrm>
          <a:custGeom>
            <a:avLst/>
            <a:gdLst>
              <a:gd name="connsiteX0" fmla="*/ 0 w 1021405"/>
              <a:gd name="connsiteY0" fmla="*/ 126857 h 126857"/>
              <a:gd name="connsiteX1" fmla="*/ 0 w 1021405"/>
              <a:gd name="connsiteY1" fmla="*/ 126857 h 126857"/>
              <a:gd name="connsiteX2" fmla="*/ 136188 w 1021405"/>
              <a:gd name="connsiteY2" fmla="*/ 97674 h 126857"/>
              <a:gd name="connsiteX3" fmla="*/ 165371 w 1021405"/>
              <a:gd name="connsiteY3" fmla="*/ 87946 h 126857"/>
              <a:gd name="connsiteX4" fmla="*/ 214009 w 1021405"/>
              <a:gd name="connsiteY4" fmla="*/ 78219 h 126857"/>
              <a:gd name="connsiteX5" fmla="*/ 301558 w 1021405"/>
              <a:gd name="connsiteY5" fmla="*/ 49036 h 126857"/>
              <a:gd name="connsiteX6" fmla="*/ 340469 w 1021405"/>
              <a:gd name="connsiteY6" fmla="*/ 39308 h 126857"/>
              <a:gd name="connsiteX7" fmla="*/ 369652 w 1021405"/>
              <a:gd name="connsiteY7" fmla="*/ 29580 h 126857"/>
              <a:gd name="connsiteX8" fmla="*/ 535022 w 1021405"/>
              <a:gd name="connsiteY8" fmla="*/ 19853 h 126857"/>
              <a:gd name="connsiteX9" fmla="*/ 564205 w 1021405"/>
              <a:gd name="connsiteY9" fmla="*/ 10125 h 126857"/>
              <a:gd name="connsiteX10" fmla="*/ 778213 w 1021405"/>
              <a:gd name="connsiteY10" fmla="*/ 10125 h 126857"/>
              <a:gd name="connsiteX11" fmla="*/ 924128 w 1021405"/>
              <a:gd name="connsiteY11" fmla="*/ 29580 h 126857"/>
              <a:gd name="connsiteX12" fmla="*/ 982494 w 1021405"/>
              <a:gd name="connsiteY12" fmla="*/ 49036 h 126857"/>
              <a:gd name="connsiteX13" fmla="*/ 1021405 w 1021405"/>
              <a:gd name="connsiteY13" fmla="*/ 68491 h 126857"/>
              <a:gd name="connsiteX14" fmla="*/ 1021405 w 1021405"/>
              <a:gd name="connsiteY14" fmla="*/ 68491 h 126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21405" h="126857">
                <a:moveTo>
                  <a:pt x="0" y="126857"/>
                </a:moveTo>
                <a:lnTo>
                  <a:pt x="0" y="126857"/>
                </a:lnTo>
                <a:cubicBezTo>
                  <a:pt x="45396" y="117129"/>
                  <a:pt x="90996" y="108308"/>
                  <a:pt x="136188" y="97674"/>
                </a:cubicBezTo>
                <a:cubicBezTo>
                  <a:pt x="146169" y="95325"/>
                  <a:pt x="155423" y="90433"/>
                  <a:pt x="165371" y="87946"/>
                </a:cubicBezTo>
                <a:cubicBezTo>
                  <a:pt x="181411" y="83936"/>
                  <a:pt x="197796" y="81461"/>
                  <a:pt x="214009" y="78219"/>
                </a:cubicBezTo>
                <a:cubicBezTo>
                  <a:pt x="251147" y="41080"/>
                  <a:pt x="220709" y="63735"/>
                  <a:pt x="301558" y="49036"/>
                </a:cubicBezTo>
                <a:cubicBezTo>
                  <a:pt x="314712" y="46644"/>
                  <a:pt x="327614" y="42981"/>
                  <a:pt x="340469" y="39308"/>
                </a:cubicBezTo>
                <a:cubicBezTo>
                  <a:pt x="350328" y="36491"/>
                  <a:pt x="359449" y="30600"/>
                  <a:pt x="369652" y="29580"/>
                </a:cubicBezTo>
                <a:cubicBezTo>
                  <a:pt x="424597" y="24086"/>
                  <a:pt x="479899" y="23095"/>
                  <a:pt x="535022" y="19853"/>
                </a:cubicBezTo>
                <a:cubicBezTo>
                  <a:pt x="544750" y="16610"/>
                  <a:pt x="554150" y="12136"/>
                  <a:pt x="564205" y="10125"/>
                </a:cubicBezTo>
                <a:cubicBezTo>
                  <a:pt x="655622" y="-8159"/>
                  <a:pt x="662427" y="2406"/>
                  <a:pt x="778213" y="10125"/>
                </a:cubicBezTo>
                <a:cubicBezTo>
                  <a:pt x="861107" y="37757"/>
                  <a:pt x="733702" y="-2158"/>
                  <a:pt x="924128" y="29580"/>
                </a:cubicBezTo>
                <a:cubicBezTo>
                  <a:pt x="944357" y="32951"/>
                  <a:pt x="963039" y="42551"/>
                  <a:pt x="982494" y="49036"/>
                </a:cubicBezTo>
                <a:cubicBezTo>
                  <a:pt x="1016029" y="60214"/>
                  <a:pt x="1004426" y="51512"/>
                  <a:pt x="1021405" y="68491"/>
                </a:cubicBezTo>
                <a:lnTo>
                  <a:pt x="1021405" y="68491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165387" y="1819072"/>
            <a:ext cx="573932" cy="379379"/>
          </a:xfrm>
          <a:custGeom>
            <a:avLst/>
            <a:gdLst>
              <a:gd name="connsiteX0" fmla="*/ 0 w 573932"/>
              <a:gd name="connsiteY0" fmla="*/ 0 h 379379"/>
              <a:gd name="connsiteX1" fmla="*/ 0 w 573932"/>
              <a:gd name="connsiteY1" fmla="*/ 0 h 379379"/>
              <a:gd name="connsiteX2" fmla="*/ 126460 w 573932"/>
              <a:gd name="connsiteY2" fmla="*/ 38911 h 379379"/>
              <a:gd name="connsiteX3" fmla="*/ 184826 w 573932"/>
              <a:gd name="connsiteY3" fmla="*/ 58366 h 379379"/>
              <a:gd name="connsiteX4" fmla="*/ 243192 w 573932"/>
              <a:gd name="connsiteY4" fmla="*/ 107005 h 379379"/>
              <a:gd name="connsiteX5" fmla="*/ 272375 w 573932"/>
              <a:gd name="connsiteY5" fmla="*/ 126460 h 379379"/>
              <a:gd name="connsiteX6" fmla="*/ 291830 w 573932"/>
              <a:gd name="connsiteY6" fmla="*/ 155643 h 379379"/>
              <a:gd name="connsiteX7" fmla="*/ 321013 w 573932"/>
              <a:gd name="connsiteY7" fmla="*/ 165371 h 379379"/>
              <a:gd name="connsiteX8" fmla="*/ 330741 w 573932"/>
              <a:gd name="connsiteY8" fmla="*/ 194554 h 379379"/>
              <a:gd name="connsiteX9" fmla="*/ 389107 w 573932"/>
              <a:gd name="connsiteY9" fmla="*/ 214009 h 379379"/>
              <a:gd name="connsiteX10" fmla="*/ 447473 w 573932"/>
              <a:gd name="connsiteY10" fmla="*/ 243192 h 379379"/>
              <a:gd name="connsiteX11" fmla="*/ 496111 w 573932"/>
              <a:gd name="connsiteY11" fmla="*/ 301558 h 379379"/>
              <a:gd name="connsiteX12" fmla="*/ 525294 w 573932"/>
              <a:gd name="connsiteY12" fmla="*/ 311285 h 379379"/>
              <a:gd name="connsiteX13" fmla="*/ 535022 w 573932"/>
              <a:gd name="connsiteY13" fmla="*/ 340468 h 379379"/>
              <a:gd name="connsiteX14" fmla="*/ 573932 w 573932"/>
              <a:gd name="connsiteY14" fmla="*/ 379379 h 379379"/>
              <a:gd name="connsiteX15" fmla="*/ 573932 w 573932"/>
              <a:gd name="connsiteY15" fmla="*/ 379379 h 37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73932" h="379379">
                <a:moveTo>
                  <a:pt x="0" y="0"/>
                </a:moveTo>
                <a:lnTo>
                  <a:pt x="0" y="0"/>
                </a:lnTo>
                <a:cubicBezTo>
                  <a:pt x="183624" y="68858"/>
                  <a:pt x="-3247" y="3536"/>
                  <a:pt x="126460" y="38911"/>
                </a:cubicBezTo>
                <a:cubicBezTo>
                  <a:pt x="146245" y="44307"/>
                  <a:pt x="184826" y="58366"/>
                  <a:pt x="184826" y="58366"/>
                </a:cubicBezTo>
                <a:cubicBezTo>
                  <a:pt x="257289" y="106676"/>
                  <a:pt x="168284" y="44582"/>
                  <a:pt x="243192" y="107005"/>
                </a:cubicBezTo>
                <a:cubicBezTo>
                  <a:pt x="252173" y="114489"/>
                  <a:pt x="262647" y="119975"/>
                  <a:pt x="272375" y="126460"/>
                </a:cubicBezTo>
                <a:cubicBezTo>
                  <a:pt x="278860" y="136188"/>
                  <a:pt x="282701" y="148340"/>
                  <a:pt x="291830" y="155643"/>
                </a:cubicBezTo>
                <a:cubicBezTo>
                  <a:pt x="299837" y="162049"/>
                  <a:pt x="313762" y="158120"/>
                  <a:pt x="321013" y="165371"/>
                </a:cubicBezTo>
                <a:cubicBezTo>
                  <a:pt x="328264" y="172622"/>
                  <a:pt x="322397" y="188594"/>
                  <a:pt x="330741" y="194554"/>
                </a:cubicBezTo>
                <a:cubicBezTo>
                  <a:pt x="347429" y="206474"/>
                  <a:pt x="372043" y="202634"/>
                  <a:pt x="389107" y="214009"/>
                </a:cubicBezTo>
                <a:cubicBezTo>
                  <a:pt x="426822" y="239152"/>
                  <a:pt x="407199" y="229767"/>
                  <a:pt x="447473" y="243192"/>
                </a:cubicBezTo>
                <a:cubicBezTo>
                  <a:pt x="461829" y="264726"/>
                  <a:pt x="473641" y="286578"/>
                  <a:pt x="496111" y="301558"/>
                </a:cubicBezTo>
                <a:cubicBezTo>
                  <a:pt x="504643" y="307246"/>
                  <a:pt x="515566" y="308043"/>
                  <a:pt x="525294" y="311285"/>
                </a:cubicBezTo>
                <a:cubicBezTo>
                  <a:pt x="528537" y="321013"/>
                  <a:pt x="529746" y="331675"/>
                  <a:pt x="535022" y="340468"/>
                </a:cubicBezTo>
                <a:cubicBezTo>
                  <a:pt x="535024" y="340471"/>
                  <a:pt x="573929" y="379376"/>
                  <a:pt x="573932" y="379379"/>
                </a:cubicBezTo>
                <a:lnTo>
                  <a:pt x="573932" y="379379"/>
                </a:ln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383277" y="3579779"/>
            <a:ext cx="175097" cy="87549"/>
          </a:xfrm>
          <a:custGeom>
            <a:avLst/>
            <a:gdLst>
              <a:gd name="connsiteX0" fmla="*/ 175097 w 175097"/>
              <a:gd name="connsiteY0" fmla="*/ 87549 h 87549"/>
              <a:gd name="connsiteX1" fmla="*/ 175097 w 175097"/>
              <a:gd name="connsiteY1" fmla="*/ 87549 h 87549"/>
              <a:gd name="connsiteX2" fmla="*/ 77821 w 175097"/>
              <a:gd name="connsiteY2" fmla="*/ 77821 h 87549"/>
              <a:gd name="connsiteX3" fmla="*/ 58366 w 175097"/>
              <a:gd name="connsiteY3" fmla="*/ 48638 h 87549"/>
              <a:gd name="connsiteX4" fmla="*/ 0 w 175097"/>
              <a:gd name="connsiteY4" fmla="*/ 0 h 87549"/>
              <a:gd name="connsiteX5" fmla="*/ 0 w 175097"/>
              <a:gd name="connsiteY5" fmla="*/ 0 h 8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097" h="87549">
                <a:moveTo>
                  <a:pt x="175097" y="87549"/>
                </a:moveTo>
                <a:lnTo>
                  <a:pt x="175097" y="87549"/>
                </a:lnTo>
                <a:cubicBezTo>
                  <a:pt x="142672" y="84306"/>
                  <a:pt x="108736" y="88126"/>
                  <a:pt x="77821" y="77821"/>
                </a:cubicBezTo>
                <a:cubicBezTo>
                  <a:pt x="66730" y="74124"/>
                  <a:pt x="65974" y="57515"/>
                  <a:pt x="58366" y="48638"/>
                </a:cubicBezTo>
                <a:cubicBezTo>
                  <a:pt x="25338" y="10105"/>
                  <a:pt x="31510" y="15754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955260" y="2986391"/>
            <a:ext cx="175097" cy="184826"/>
          </a:xfrm>
          <a:custGeom>
            <a:avLst/>
            <a:gdLst>
              <a:gd name="connsiteX0" fmla="*/ 0 w 175097"/>
              <a:gd name="connsiteY0" fmla="*/ 184826 h 184826"/>
              <a:gd name="connsiteX1" fmla="*/ 0 w 175097"/>
              <a:gd name="connsiteY1" fmla="*/ 184826 h 184826"/>
              <a:gd name="connsiteX2" fmla="*/ 48638 w 175097"/>
              <a:gd name="connsiteY2" fmla="*/ 87549 h 184826"/>
              <a:gd name="connsiteX3" fmla="*/ 77821 w 175097"/>
              <a:gd name="connsiteY3" fmla="*/ 77822 h 184826"/>
              <a:gd name="connsiteX4" fmla="*/ 97276 w 175097"/>
              <a:gd name="connsiteY4" fmla="*/ 58366 h 184826"/>
              <a:gd name="connsiteX5" fmla="*/ 126459 w 175097"/>
              <a:gd name="connsiteY5" fmla="*/ 38911 h 184826"/>
              <a:gd name="connsiteX6" fmla="*/ 145914 w 175097"/>
              <a:gd name="connsiteY6" fmla="*/ 9728 h 184826"/>
              <a:gd name="connsiteX7" fmla="*/ 175097 w 175097"/>
              <a:gd name="connsiteY7" fmla="*/ 0 h 184826"/>
              <a:gd name="connsiteX8" fmla="*/ 175097 w 175097"/>
              <a:gd name="connsiteY8" fmla="*/ 0 h 184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097" h="184826">
                <a:moveTo>
                  <a:pt x="0" y="184826"/>
                </a:moveTo>
                <a:lnTo>
                  <a:pt x="0" y="184826"/>
                </a:lnTo>
                <a:cubicBezTo>
                  <a:pt x="9573" y="159298"/>
                  <a:pt x="17152" y="106441"/>
                  <a:pt x="48638" y="87549"/>
                </a:cubicBezTo>
                <a:cubicBezTo>
                  <a:pt x="57431" y="82273"/>
                  <a:pt x="68093" y="81064"/>
                  <a:pt x="77821" y="77822"/>
                </a:cubicBezTo>
                <a:cubicBezTo>
                  <a:pt x="84306" y="71337"/>
                  <a:pt x="90114" y="64095"/>
                  <a:pt x="97276" y="58366"/>
                </a:cubicBezTo>
                <a:cubicBezTo>
                  <a:pt x="106405" y="51063"/>
                  <a:pt x="118192" y="47178"/>
                  <a:pt x="126459" y="38911"/>
                </a:cubicBezTo>
                <a:cubicBezTo>
                  <a:pt x="134726" y="30644"/>
                  <a:pt x="136785" y="17031"/>
                  <a:pt x="145914" y="9728"/>
                </a:cubicBezTo>
                <a:cubicBezTo>
                  <a:pt x="153921" y="3322"/>
                  <a:pt x="175097" y="0"/>
                  <a:pt x="175097" y="0"/>
                </a:cubicBezTo>
                <a:lnTo>
                  <a:pt x="175097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896894" y="2461098"/>
            <a:ext cx="175097" cy="272374"/>
          </a:xfrm>
          <a:custGeom>
            <a:avLst/>
            <a:gdLst>
              <a:gd name="connsiteX0" fmla="*/ 0 w 175097"/>
              <a:gd name="connsiteY0" fmla="*/ 272374 h 272374"/>
              <a:gd name="connsiteX1" fmla="*/ 0 w 175097"/>
              <a:gd name="connsiteY1" fmla="*/ 272374 h 272374"/>
              <a:gd name="connsiteX2" fmla="*/ 77821 w 175097"/>
              <a:gd name="connsiteY2" fmla="*/ 233464 h 272374"/>
              <a:gd name="connsiteX3" fmla="*/ 116732 w 175097"/>
              <a:gd name="connsiteY3" fmla="*/ 194553 h 272374"/>
              <a:gd name="connsiteX4" fmla="*/ 165370 w 175097"/>
              <a:gd name="connsiteY4" fmla="*/ 155642 h 272374"/>
              <a:gd name="connsiteX5" fmla="*/ 175097 w 175097"/>
              <a:gd name="connsiteY5" fmla="*/ 126459 h 272374"/>
              <a:gd name="connsiteX6" fmla="*/ 136187 w 175097"/>
              <a:gd name="connsiteY6" fmla="*/ 77821 h 272374"/>
              <a:gd name="connsiteX7" fmla="*/ 107004 w 175097"/>
              <a:gd name="connsiteY7" fmla="*/ 19455 h 272374"/>
              <a:gd name="connsiteX8" fmla="*/ 107004 w 175097"/>
              <a:gd name="connsiteY8" fmla="*/ 0 h 272374"/>
              <a:gd name="connsiteX9" fmla="*/ 107004 w 175097"/>
              <a:gd name="connsiteY9" fmla="*/ 0 h 27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5097" h="272374">
                <a:moveTo>
                  <a:pt x="0" y="272374"/>
                </a:moveTo>
                <a:lnTo>
                  <a:pt x="0" y="272374"/>
                </a:lnTo>
                <a:cubicBezTo>
                  <a:pt x="25940" y="259404"/>
                  <a:pt x="53690" y="249551"/>
                  <a:pt x="77821" y="233464"/>
                </a:cubicBezTo>
                <a:cubicBezTo>
                  <a:pt x="93083" y="223289"/>
                  <a:pt x="101470" y="204728"/>
                  <a:pt x="116732" y="194553"/>
                </a:cubicBezTo>
                <a:cubicBezTo>
                  <a:pt x="153546" y="170011"/>
                  <a:pt x="137648" y="183365"/>
                  <a:pt x="165370" y="155642"/>
                </a:cubicBezTo>
                <a:cubicBezTo>
                  <a:pt x="168612" y="145914"/>
                  <a:pt x="175097" y="136713"/>
                  <a:pt x="175097" y="126459"/>
                </a:cubicBezTo>
                <a:cubicBezTo>
                  <a:pt x="175097" y="95134"/>
                  <a:pt x="158596" y="92760"/>
                  <a:pt x="136187" y="77821"/>
                </a:cubicBezTo>
                <a:cubicBezTo>
                  <a:pt x="119791" y="53227"/>
                  <a:pt x="112758" y="48221"/>
                  <a:pt x="107004" y="19455"/>
                </a:cubicBezTo>
                <a:cubicBezTo>
                  <a:pt x="105732" y="13096"/>
                  <a:pt x="107004" y="6485"/>
                  <a:pt x="107004" y="0"/>
                </a:cubicBezTo>
                <a:lnTo>
                  <a:pt x="107004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 bwMode="auto">
          <a:xfrm>
            <a:off x="3249038" y="220987"/>
            <a:ext cx="420493" cy="978408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862536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Ogden JA.  JBJS A 1974; 56:941.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 t="35829" r="21224" b="13518"/>
          <a:stretch/>
        </p:blipFill>
        <p:spPr bwMode="auto">
          <a:xfrm>
            <a:off x="152400" y="838200"/>
            <a:ext cx="5448468" cy="5024336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ffectLst>
            <a:outerShdw dist="76200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105400" y="2209800"/>
            <a:ext cx="4258626" cy="3275619"/>
            <a:chOff x="5105400" y="2209800"/>
            <a:chExt cx="4258626" cy="3275619"/>
          </a:xfrm>
        </p:grpSpPr>
        <p:pic>
          <p:nvPicPr>
            <p:cNvPr id="2" name="Picture 7" descr="journal of bone &amp; joint surgery 2000 82-B pg 68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" t="3878" r="52888" b="8140"/>
            <a:stretch/>
          </p:blipFill>
          <p:spPr bwMode="auto">
            <a:xfrm rot="5400000">
              <a:off x="5883418" y="1431782"/>
              <a:ext cx="2702590" cy="4258626"/>
            </a:xfrm>
            <a:prstGeom prst="rect">
              <a:avLst/>
            </a:prstGeom>
            <a:noFill/>
            <a:ln w="25400">
              <a:solidFill>
                <a:srgbClr val="292929"/>
              </a:solidFill>
              <a:miter lim="800000"/>
              <a:headEnd/>
              <a:tailEnd/>
            </a:ln>
            <a:effectLst>
              <a:outerShdw dist="76200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06640" y="5085309"/>
              <a:ext cx="2866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latin typeface="Times New Roman" pitchFamily="18" charset="0"/>
                  <a:cs typeface="Times New Roman" pitchFamily="18" charset="0"/>
                </a:rPr>
                <a:t>Ganz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 R.  JBJS B 2000 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Down Arrow 7"/>
          <p:cNvSpPr/>
          <p:nvPr/>
        </p:nvSpPr>
        <p:spPr>
          <a:xfrm>
            <a:off x="6999099" y="2475761"/>
            <a:ext cx="367454" cy="85083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0723439">
            <a:off x="2130651" y="1880525"/>
            <a:ext cx="367454" cy="850837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583983" y="2512672"/>
            <a:ext cx="294654" cy="1829104"/>
          </a:xfrm>
          <a:custGeom>
            <a:avLst/>
            <a:gdLst>
              <a:gd name="connsiteX0" fmla="*/ 155643 w 294654"/>
              <a:gd name="connsiteY0" fmla="*/ 1829104 h 1829104"/>
              <a:gd name="connsiteX1" fmla="*/ 155643 w 294654"/>
              <a:gd name="connsiteY1" fmla="*/ 1829104 h 1829104"/>
              <a:gd name="connsiteX2" fmla="*/ 116732 w 294654"/>
              <a:gd name="connsiteY2" fmla="*/ 1741555 h 1829104"/>
              <a:gd name="connsiteX3" fmla="*/ 87549 w 294654"/>
              <a:gd name="connsiteY3" fmla="*/ 1527546 h 1829104"/>
              <a:gd name="connsiteX4" fmla="*/ 77822 w 294654"/>
              <a:gd name="connsiteY4" fmla="*/ 1478908 h 1829104"/>
              <a:gd name="connsiteX5" fmla="*/ 58366 w 294654"/>
              <a:gd name="connsiteY5" fmla="*/ 1420542 h 1829104"/>
              <a:gd name="connsiteX6" fmla="*/ 48639 w 294654"/>
              <a:gd name="connsiteY6" fmla="*/ 1332993 h 1829104"/>
              <a:gd name="connsiteX7" fmla="*/ 29183 w 294654"/>
              <a:gd name="connsiteY7" fmla="*/ 1274627 h 1829104"/>
              <a:gd name="connsiteX8" fmla="*/ 19456 w 294654"/>
              <a:gd name="connsiteY8" fmla="*/ 1235716 h 1829104"/>
              <a:gd name="connsiteX9" fmla="*/ 9728 w 294654"/>
              <a:gd name="connsiteY9" fmla="*/ 1206534 h 1829104"/>
              <a:gd name="connsiteX10" fmla="*/ 0 w 294654"/>
              <a:gd name="connsiteY10" fmla="*/ 1157895 h 1829104"/>
              <a:gd name="connsiteX11" fmla="*/ 9728 w 294654"/>
              <a:gd name="connsiteY11" fmla="*/ 856338 h 1829104"/>
              <a:gd name="connsiteX12" fmla="*/ 19456 w 294654"/>
              <a:gd name="connsiteY12" fmla="*/ 817427 h 1829104"/>
              <a:gd name="connsiteX13" fmla="*/ 29183 w 294654"/>
              <a:gd name="connsiteY13" fmla="*/ 759061 h 1829104"/>
              <a:gd name="connsiteX14" fmla="*/ 48639 w 294654"/>
              <a:gd name="connsiteY14" fmla="*/ 700695 h 1829104"/>
              <a:gd name="connsiteX15" fmla="*/ 68094 w 294654"/>
              <a:gd name="connsiteY15" fmla="*/ 506142 h 1829104"/>
              <a:gd name="connsiteX16" fmla="*/ 77822 w 294654"/>
              <a:gd name="connsiteY16" fmla="*/ 476959 h 1829104"/>
              <a:gd name="connsiteX17" fmla="*/ 87549 w 294654"/>
              <a:gd name="connsiteY17" fmla="*/ 438048 h 1829104"/>
              <a:gd name="connsiteX18" fmla="*/ 107005 w 294654"/>
              <a:gd name="connsiteY18" fmla="*/ 340772 h 1829104"/>
              <a:gd name="connsiteX19" fmla="*/ 116732 w 294654"/>
              <a:gd name="connsiteY19" fmla="*/ 214312 h 1829104"/>
              <a:gd name="connsiteX20" fmla="*/ 136188 w 294654"/>
              <a:gd name="connsiteY20" fmla="*/ 194857 h 1829104"/>
              <a:gd name="connsiteX21" fmla="*/ 145915 w 294654"/>
              <a:gd name="connsiteY21" fmla="*/ 146219 h 1829104"/>
              <a:gd name="connsiteX22" fmla="*/ 184826 w 294654"/>
              <a:gd name="connsiteY22" fmla="*/ 68397 h 1829104"/>
              <a:gd name="connsiteX23" fmla="*/ 214009 w 294654"/>
              <a:gd name="connsiteY23" fmla="*/ 48942 h 1829104"/>
              <a:gd name="connsiteX24" fmla="*/ 243192 w 294654"/>
              <a:gd name="connsiteY24" fmla="*/ 304 h 1829104"/>
              <a:gd name="connsiteX25" fmla="*/ 272375 w 294654"/>
              <a:gd name="connsiteY25" fmla="*/ 10031 h 1829104"/>
              <a:gd name="connsiteX26" fmla="*/ 291830 w 294654"/>
              <a:gd name="connsiteY26" fmla="*/ 87853 h 1829104"/>
              <a:gd name="connsiteX27" fmla="*/ 291830 w 294654"/>
              <a:gd name="connsiteY27" fmla="*/ 87853 h 1829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94654" h="1829104">
                <a:moveTo>
                  <a:pt x="155643" y="1829104"/>
                </a:moveTo>
                <a:lnTo>
                  <a:pt x="155643" y="1829104"/>
                </a:lnTo>
                <a:cubicBezTo>
                  <a:pt x="142673" y="1799921"/>
                  <a:pt x="122158" y="1773026"/>
                  <a:pt x="116732" y="1741555"/>
                </a:cubicBezTo>
                <a:cubicBezTo>
                  <a:pt x="76414" y="1507709"/>
                  <a:pt x="157175" y="1597172"/>
                  <a:pt x="87549" y="1527546"/>
                </a:cubicBezTo>
                <a:cubicBezTo>
                  <a:pt x="84307" y="1511333"/>
                  <a:pt x="82172" y="1494859"/>
                  <a:pt x="77822" y="1478908"/>
                </a:cubicBezTo>
                <a:cubicBezTo>
                  <a:pt x="72426" y="1459123"/>
                  <a:pt x="58366" y="1420542"/>
                  <a:pt x="58366" y="1420542"/>
                </a:cubicBezTo>
                <a:cubicBezTo>
                  <a:pt x="55124" y="1391359"/>
                  <a:pt x="54397" y="1361785"/>
                  <a:pt x="48639" y="1332993"/>
                </a:cubicBezTo>
                <a:cubicBezTo>
                  <a:pt x="44617" y="1312883"/>
                  <a:pt x="34157" y="1294523"/>
                  <a:pt x="29183" y="1274627"/>
                </a:cubicBezTo>
                <a:cubicBezTo>
                  <a:pt x="25941" y="1261657"/>
                  <a:pt x="23129" y="1248571"/>
                  <a:pt x="19456" y="1235716"/>
                </a:cubicBezTo>
                <a:cubicBezTo>
                  <a:pt x="16639" y="1225857"/>
                  <a:pt x="12215" y="1216481"/>
                  <a:pt x="9728" y="1206534"/>
                </a:cubicBezTo>
                <a:cubicBezTo>
                  <a:pt x="5718" y="1190494"/>
                  <a:pt x="3243" y="1174108"/>
                  <a:pt x="0" y="1157895"/>
                </a:cubicBezTo>
                <a:cubicBezTo>
                  <a:pt x="3243" y="1057376"/>
                  <a:pt x="3990" y="956745"/>
                  <a:pt x="9728" y="856338"/>
                </a:cubicBezTo>
                <a:cubicBezTo>
                  <a:pt x="10491" y="842990"/>
                  <a:pt x="16834" y="830537"/>
                  <a:pt x="19456" y="817427"/>
                </a:cubicBezTo>
                <a:cubicBezTo>
                  <a:pt x="23324" y="798086"/>
                  <a:pt x="24399" y="778196"/>
                  <a:pt x="29183" y="759061"/>
                </a:cubicBezTo>
                <a:cubicBezTo>
                  <a:pt x="34157" y="739166"/>
                  <a:pt x="48639" y="700695"/>
                  <a:pt x="48639" y="700695"/>
                </a:cubicBezTo>
                <a:cubicBezTo>
                  <a:pt x="52168" y="658344"/>
                  <a:pt x="59126" y="555464"/>
                  <a:pt x="68094" y="506142"/>
                </a:cubicBezTo>
                <a:cubicBezTo>
                  <a:pt x="69928" y="496054"/>
                  <a:pt x="75005" y="486818"/>
                  <a:pt x="77822" y="476959"/>
                </a:cubicBezTo>
                <a:cubicBezTo>
                  <a:pt x="81495" y="464104"/>
                  <a:pt x="84927" y="451158"/>
                  <a:pt x="87549" y="438048"/>
                </a:cubicBezTo>
                <a:cubicBezTo>
                  <a:pt x="111394" y="318823"/>
                  <a:pt x="84414" y="431130"/>
                  <a:pt x="107005" y="340772"/>
                </a:cubicBezTo>
                <a:cubicBezTo>
                  <a:pt x="110247" y="298619"/>
                  <a:pt x="108441" y="255769"/>
                  <a:pt x="116732" y="214312"/>
                </a:cubicBezTo>
                <a:cubicBezTo>
                  <a:pt x="118531" y="205319"/>
                  <a:pt x="132575" y="203287"/>
                  <a:pt x="136188" y="194857"/>
                </a:cubicBezTo>
                <a:cubicBezTo>
                  <a:pt x="142701" y="179660"/>
                  <a:pt x="141565" y="162170"/>
                  <a:pt x="145915" y="146219"/>
                </a:cubicBezTo>
                <a:cubicBezTo>
                  <a:pt x="157773" y="102739"/>
                  <a:pt x="155565" y="91806"/>
                  <a:pt x="184826" y="68397"/>
                </a:cubicBezTo>
                <a:cubicBezTo>
                  <a:pt x="193955" y="61094"/>
                  <a:pt x="204281" y="55427"/>
                  <a:pt x="214009" y="48942"/>
                </a:cubicBezTo>
                <a:cubicBezTo>
                  <a:pt x="218106" y="36649"/>
                  <a:pt x="224115" y="4120"/>
                  <a:pt x="243192" y="304"/>
                </a:cubicBezTo>
                <a:cubicBezTo>
                  <a:pt x="253247" y="-1707"/>
                  <a:pt x="262647" y="6789"/>
                  <a:pt x="272375" y="10031"/>
                </a:cubicBezTo>
                <a:cubicBezTo>
                  <a:pt x="305587" y="43244"/>
                  <a:pt x="291830" y="20316"/>
                  <a:pt x="291830" y="87853"/>
                </a:cubicBezTo>
                <a:lnTo>
                  <a:pt x="291830" y="87853"/>
                </a:lnTo>
              </a:path>
            </a:pathLst>
          </a:custGeom>
          <a:noFill/>
          <a:ln w="508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340792" y="2542159"/>
            <a:ext cx="1575881" cy="330740"/>
          </a:xfrm>
          <a:custGeom>
            <a:avLst/>
            <a:gdLst>
              <a:gd name="connsiteX0" fmla="*/ 0 w 1575881"/>
              <a:gd name="connsiteY0" fmla="*/ 0 h 330740"/>
              <a:gd name="connsiteX1" fmla="*/ 0 w 1575881"/>
              <a:gd name="connsiteY1" fmla="*/ 0 h 330740"/>
              <a:gd name="connsiteX2" fmla="*/ 107004 w 1575881"/>
              <a:gd name="connsiteY2" fmla="*/ 68093 h 330740"/>
              <a:gd name="connsiteX3" fmla="*/ 126459 w 1575881"/>
              <a:gd name="connsiteY3" fmla="*/ 97276 h 330740"/>
              <a:gd name="connsiteX4" fmla="*/ 155642 w 1575881"/>
              <a:gd name="connsiteY4" fmla="*/ 107004 h 330740"/>
              <a:gd name="connsiteX5" fmla="*/ 184825 w 1575881"/>
              <a:gd name="connsiteY5" fmla="*/ 126459 h 330740"/>
              <a:gd name="connsiteX6" fmla="*/ 223736 w 1575881"/>
              <a:gd name="connsiteY6" fmla="*/ 175098 h 330740"/>
              <a:gd name="connsiteX7" fmla="*/ 252919 w 1575881"/>
              <a:gd name="connsiteY7" fmla="*/ 194553 h 330740"/>
              <a:gd name="connsiteX8" fmla="*/ 272374 w 1575881"/>
              <a:gd name="connsiteY8" fmla="*/ 223736 h 330740"/>
              <a:gd name="connsiteX9" fmla="*/ 330740 w 1575881"/>
              <a:gd name="connsiteY9" fmla="*/ 243191 h 330740"/>
              <a:gd name="connsiteX10" fmla="*/ 379379 w 1575881"/>
              <a:gd name="connsiteY10" fmla="*/ 214008 h 330740"/>
              <a:gd name="connsiteX11" fmla="*/ 408562 w 1575881"/>
              <a:gd name="connsiteY11" fmla="*/ 223736 h 330740"/>
              <a:gd name="connsiteX12" fmla="*/ 457200 w 1575881"/>
              <a:gd name="connsiteY12" fmla="*/ 272374 h 330740"/>
              <a:gd name="connsiteX13" fmla="*/ 486383 w 1575881"/>
              <a:gd name="connsiteY13" fmla="*/ 301557 h 330740"/>
              <a:gd name="connsiteX14" fmla="*/ 583659 w 1575881"/>
              <a:gd name="connsiteY14" fmla="*/ 321012 h 330740"/>
              <a:gd name="connsiteX15" fmla="*/ 992221 w 1575881"/>
              <a:gd name="connsiteY15" fmla="*/ 311285 h 330740"/>
              <a:gd name="connsiteX16" fmla="*/ 1060315 w 1575881"/>
              <a:gd name="connsiteY16" fmla="*/ 301557 h 330740"/>
              <a:gd name="connsiteX17" fmla="*/ 1118681 w 1575881"/>
              <a:gd name="connsiteY17" fmla="*/ 282102 h 330740"/>
              <a:gd name="connsiteX18" fmla="*/ 1313234 w 1575881"/>
              <a:gd name="connsiteY18" fmla="*/ 291829 h 330740"/>
              <a:gd name="connsiteX19" fmla="*/ 1566153 w 1575881"/>
              <a:gd name="connsiteY19" fmla="*/ 321012 h 330740"/>
              <a:gd name="connsiteX20" fmla="*/ 1575881 w 1575881"/>
              <a:gd name="connsiteY20" fmla="*/ 330740 h 330740"/>
              <a:gd name="connsiteX21" fmla="*/ 1575881 w 1575881"/>
              <a:gd name="connsiteY21" fmla="*/ 330740 h 33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75881" h="330740">
                <a:moveTo>
                  <a:pt x="0" y="0"/>
                </a:moveTo>
                <a:lnTo>
                  <a:pt x="0" y="0"/>
                </a:lnTo>
                <a:cubicBezTo>
                  <a:pt x="35668" y="22698"/>
                  <a:pt x="83553" y="32916"/>
                  <a:pt x="107004" y="68093"/>
                </a:cubicBezTo>
                <a:cubicBezTo>
                  <a:pt x="113489" y="77821"/>
                  <a:pt x="117330" y="89973"/>
                  <a:pt x="126459" y="97276"/>
                </a:cubicBezTo>
                <a:cubicBezTo>
                  <a:pt x="134466" y="103682"/>
                  <a:pt x="146471" y="102418"/>
                  <a:pt x="155642" y="107004"/>
                </a:cubicBezTo>
                <a:cubicBezTo>
                  <a:pt x="166099" y="112232"/>
                  <a:pt x="175696" y="119156"/>
                  <a:pt x="184825" y="126459"/>
                </a:cubicBezTo>
                <a:cubicBezTo>
                  <a:pt x="232960" y="164967"/>
                  <a:pt x="173174" y="124536"/>
                  <a:pt x="223736" y="175098"/>
                </a:cubicBezTo>
                <a:cubicBezTo>
                  <a:pt x="232003" y="183365"/>
                  <a:pt x="243191" y="188068"/>
                  <a:pt x="252919" y="194553"/>
                </a:cubicBezTo>
                <a:cubicBezTo>
                  <a:pt x="259404" y="204281"/>
                  <a:pt x="262460" y="217540"/>
                  <a:pt x="272374" y="223736"/>
                </a:cubicBezTo>
                <a:cubicBezTo>
                  <a:pt x="289764" y="234605"/>
                  <a:pt x="330740" y="243191"/>
                  <a:pt x="330740" y="243191"/>
                </a:cubicBezTo>
                <a:cubicBezTo>
                  <a:pt x="346151" y="227781"/>
                  <a:pt x="354124" y="214008"/>
                  <a:pt x="379379" y="214008"/>
                </a:cubicBezTo>
                <a:cubicBezTo>
                  <a:pt x="389633" y="214008"/>
                  <a:pt x="398834" y="220493"/>
                  <a:pt x="408562" y="223736"/>
                </a:cubicBezTo>
                <a:cubicBezTo>
                  <a:pt x="444230" y="277238"/>
                  <a:pt x="408562" y="231842"/>
                  <a:pt x="457200" y="272374"/>
                </a:cubicBezTo>
                <a:cubicBezTo>
                  <a:pt x="467768" y="281181"/>
                  <a:pt x="474439" y="294732"/>
                  <a:pt x="486383" y="301557"/>
                </a:cubicBezTo>
                <a:cubicBezTo>
                  <a:pt x="498336" y="308388"/>
                  <a:pt x="580105" y="320420"/>
                  <a:pt x="583659" y="321012"/>
                </a:cubicBezTo>
                <a:lnTo>
                  <a:pt x="992221" y="311285"/>
                </a:lnTo>
                <a:cubicBezTo>
                  <a:pt x="1015130" y="310350"/>
                  <a:pt x="1037974" y="306713"/>
                  <a:pt x="1060315" y="301557"/>
                </a:cubicBezTo>
                <a:cubicBezTo>
                  <a:pt x="1080298" y="296946"/>
                  <a:pt x="1118681" y="282102"/>
                  <a:pt x="1118681" y="282102"/>
                </a:cubicBezTo>
                <a:lnTo>
                  <a:pt x="1313234" y="291829"/>
                </a:lnTo>
                <a:cubicBezTo>
                  <a:pt x="1480608" y="299614"/>
                  <a:pt x="1485514" y="260533"/>
                  <a:pt x="1566153" y="321012"/>
                </a:cubicBezTo>
                <a:cubicBezTo>
                  <a:pt x="1569822" y="323763"/>
                  <a:pt x="1572638" y="327497"/>
                  <a:pt x="1575881" y="330740"/>
                </a:cubicBezTo>
                <a:lnTo>
                  <a:pt x="1575881" y="33074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27175" y="2590797"/>
            <a:ext cx="1021427" cy="165370"/>
          </a:xfrm>
          <a:custGeom>
            <a:avLst/>
            <a:gdLst>
              <a:gd name="connsiteX0" fmla="*/ 0 w 1021427"/>
              <a:gd name="connsiteY0" fmla="*/ 0 h 165370"/>
              <a:gd name="connsiteX1" fmla="*/ 0 w 1021427"/>
              <a:gd name="connsiteY1" fmla="*/ 0 h 165370"/>
              <a:gd name="connsiteX2" fmla="*/ 58366 w 1021427"/>
              <a:gd name="connsiteY2" fmla="*/ 68094 h 165370"/>
              <a:gd name="connsiteX3" fmla="*/ 87549 w 1021427"/>
              <a:gd name="connsiteY3" fmla="*/ 87549 h 165370"/>
              <a:gd name="connsiteX4" fmla="*/ 107004 w 1021427"/>
              <a:gd name="connsiteY4" fmla="*/ 116732 h 165370"/>
              <a:gd name="connsiteX5" fmla="*/ 145915 w 1021427"/>
              <a:gd name="connsiteY5" fmla="*/ 126460 h 165370"/>
              <a:gd name="connsiteX6" fmla="*/ 175098 w 1021427"/>
              <a:gd name="connsiteY6" fmla="*/ 136187 h 165370"/>
              <a:gd name="connsiteX7" fmla="*/ 408561 w 1021427"/>
              <a:gd name="connsiteY7" fmla="*/ 126460 h 165370"/>
              <a:gd name="connsiteX8" fmla="*/ 564204 w 1021427"/>
              <a:gd name="connsiteY8" fmla="*/ 116732 h 165370"/>
              <a:gd name="connsiteX9" fmla="*/ 778213 w 1021427"/>
              <a:gd name="connsiteY9" fmla="*/ 107004 h 165370"/>
              <a:gd name="connsiteX10" fmla="*/ 982493 w 1021427"/>
              <a:gd name="connsiteY10" fmla="*/ 116732 h 165370"/>
              <a:gd name="connsiteX11" fmla="*/ 1021404 w 1021427"/>
              <a:gd name="connsiteY11" fmla="*/ 165370 h 165370"/>
              <a:gd name="connsiteX12" fmla="*/ 1021404 w 1021427"/>
              <a:gd name="connsiteY12" fmla="*/ 165370 h 1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1427" h="165370">
                <a:moveTo>
                  <a:pt x="0" y="0"/>
                </a:moveTo>
                <a:lnTo>
                  <a:pt x="0" y="0"/>
                </a:lnTo>
                <a:cubicBezTo>
                  <a:pt x="19455" y="22698"/>
                  <a:pt x="37227" y="46955"/>
                  <a:pt x="58366" y="68094"/>
                </a:cubicBezTo>
                <a:cubicBezTo>
                  <a:pt x="66633" y="76361"/>
                  <a:pt x="79282" y="79282"/>
                  <a:pt x="87549" y="87549"/>
                </a:cubicBezTo>
                <a:cubicBezTo>
                  <a:pt x="95816" y="95816"/>
                  <a:pt x="97276" y="110247"/>
                  <a:pt x="107004" y="116732"/>
                </a:cubicBezTo>
                <a:cubicBezTo>
                  <a:pt x="118128" y="124148"/>
                  <a:pt x="133060" y="122787"/>
                  <a:pt x="145915" y="126460"/>
                </a:cubicBezTo>
                <a:cubicBezTo>
                  <a:pt x="155774" y="129277"/>
                  <a:pt x="165370" y="132945"/>
                  <a:pt x="175098" y="136187"/>
                </a:cubicBezTo>
                <a:lnTo>
                  <a:pt x="408561" y="126460"/>
                </a:lnTo>
                <a:cubicBezTo>
                  <a:pt x="460478" y="123864"/>
                  <a:pt x="512294" y="119464"/>
                  <a:pt x="564204" y="116732"/>
                </a:cubicBezTo>
                <a:lnTo>
                  <a:pt x="778213" y="107004"/>
                </a:lnTo>
                <a:cubicBezTo>
                  <a:pt x="846306" y="110247"/>
                  <a:pt x="915646" y="103362"/>
                  <a:pt x="982493" y="116732"/>
                </a:cubicBezTo>
                <a:cubicBezTo>
                  <a:pt x="1023697" y="124973"/>
                  <a:pt x="1021404" y="143127"/>
                  <a:pt x="1021404" y="165370"/>
                </a:cubicBezTo>
                <a:lnTo>
                  <a:pt x="1021404" y="165370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48056" y="2751307"/>
            <a:ext cx="1179381" cy="2344365"/>
          </a:xfrm>
          <a:custGeom>
            <a:avLst/>
            <a:gdLst>
              <a:gd name="connsiteX0" fmla="*/ 1138136 w 1179381"/>
              <a:gd name="connsiteY0" fmla="*/ 2344365 h 2344365"/>
              <a:gd name="connsiteX1" fmla="*/ 1138136 w 1179381"/>
              <a:gd name="connsiteY1" fmla="*/ 2344365 h 2344365"/>
              <a:gd name="connsiteX2" fmla="*/ 1177047 w 1179381"/>
              <a:gd name="connsiteY2" fmla="*/ 2266544 h 2344365"/>
              <a:gd name="connsiteX3" fmla="*/ 1167319 w 1179381"/>
              <a:gd name="connsiteY3" fmla="*/ 2042808 h 2344365"/>
              <a:gd name="connsiteX4" fmla="*/ 1157591 w 1179381"/>
              <a:gd name="connsiteY4" fmla="*/ 2013625 h 2344365"/>
              <a:gd name="connsiteX5" fmla="*/ 1099225 w 1179381"/>
              <a:gd name="connsiteY5" fmla="*/ 1974714 h 2344365"/>
              <a:gd name="connsiteX6" fmla="*/ 1040860 w 1179381"/>
              <a:gd name="connsiteY6" fmla="*/ 1945531 h 2344365"/>
              <a:gd name="connsiteX7" fmla="*/ 1021404 w 1179381"/>
              <a:gd name="connsiteY7" fmla="*/ 1926076 h 2344365"/>
              <a:gd name="connsiteX8" fmla="*/ 875489 w 1179381"/>
              <a:gd name="connsiteY8" fmla="*/ 1926076 h 2344365"/>
              <a:gd name="connsiteX9" fmla="*/ 622570 w 1179381"/>
              <a:gd name="connsiteY9" fmla="*/ 1916348 h 2344365"/>
              <a:gd name="connsiteX10" fmla="*/ 583660 w 1179381"/>
              <a:gd name="connsiteY10" fmla="*/ 1857983 h 2344365"/>
              <a:gd name="connsiteX11" fmla="*/ 554477 w 1179381"/>
              <a:gd name="connsiteY11" fmla="*/ 1848255 h 2344365"/>
              <a:gd name="connsiteX12" fmla="*/ 476655 w 1179381"/>
              <a:gd name="connsiteY12" fmla="*/ 1809344 h 2344365"/>
              <a:gd name="connsiteX13" fmla="*/ 447472 w 1179381"/>
              <a:gd name="connsiteY13" fmla="*/ 1789889 h 2344365"/>
              <a:gd name="connsiteX14" fmla="*/ 330740 w 1179381"/>
              <a:gd name="connsiteY14" fmla="*/ 1760706 h 2344365"/>
              <a:gd name="connsiteX15" fmla="*/ 301557 w 1179381"/>
              <a:gd name="connsiteY15" fmla="*/ 1750978 h 2344365"/>
              <a:gd name="connsiteX16" fmla="*/ 243191 w 1179381"/>
              <a:gd name="connsiteY16" fmla="*/ 1712068 h 2344365"/>
              <a:gd name="connsiteX17" fmla="*/ 214008 w 1179381"/>
              <a:gd name="connsiteY17" fmla="*/ 1663429 h 2344365"/>
              <a:gd name="connsiteX18" fmla="*/ 184825 w 1179381"/>
              <a:gd name="connsiteY18" fmla="*/ 1614791 h 2344365"/>
              <a:gd name="connsiteX19" fmla="*/ 155643 w 1179381"/>
              <a:gd name="connsiteY19" fmla="*/ 1556425 h 2344365"/>
              <a:gd name="connsiteX20" fmla="*/ 145915 w 1179381"/>
              <a:gd name="connsiteY20" fmla="*/ 1527242 h 2344365"/>
              <a:gd name="connsiteX21" fmla="*/ 87549 w 1179381"/>
              <a:gd name="connsiteY21" fmla="*/ 1488331 h 2344365"/>
              <a:gd name="connsiteX22" fmla="*/ 77821 w 1179381"/>
              <a:gd name="connsiteY22" fmla="*/ 1459148 h 2344365"/>
              <a:gd name="connsiteX23" fmla="*/ 58366 w 1179381"/>
              <a:gd name="connsiteY23" fmla="*/ 1429965 h 2344365"/>
              <a:gd name="connsiteX24" fmla="*/ 48638 w 1179381"/>
              <a:gd name="connsiteY24" fmla="*/ 1361872 h 2344365"/>
              <a:gd name="connsiteX25" fmla="*/ 38911 w 1179381"/>
              <a:gd name="connsiteY25" fmla="*/ 1099225 h 2344365"/>
              <a:gd name="connsiteX26" fmla="*/ 19455 w 1179381"/>
              <a:gd name="connsiteY26" fmla="*/ 933855 h 2344365"/>
              <a:gd name="connsiteX27" fmla="*/ 0 w 1179381"/>
              <a:gd name="connsiteY27" fmla="*/ 865761 h 2344365"/>
              <a:gd name="connsiteX28" fmla="*/ 19455 w 1179381"/>
              <a:gd name="connsiteY28" fmla="*/ 739302 h 2344365"/>
              <a:gd name="connsiteX29" fmla="*/ 38911 w 1179381"/>
              <a:gd name="connsiteY29" fmla="*/ 719846 h 2344365"/>
              <a:gd name="connsiteX30" fmla="*/ 68094 w 1179381"/>
              <a:gd name="connsiteY30" fmla="*/ 632297 h 2344365"/>
              <a:gd name="connsiteX31" fmla="*/ 77821 w 1179381"/>
              <a:gd name="connsiteY31" fmla="*/ 603114 h 2344365"/>
              <a:gd name="connsiteX32" fmla="*/ 97277 w 1179381"/>
              <a:gd name="connsiteY32" fmla="*/ 408561 h 2344365"/>
              <a:gd name="connsiteX33" fmla="*/ 107004 w 1179381"/>
              <a:gd name="connsiteY33" fmla="*/ 379378 h 2344365"/>
              <a:gd name="connsiteX34" fmla="*/ 126460 w 1179381"/>
              <a:gd name="connsiteY34" fmla="*/ 359923 h 2344365"/>
              <a:gd name="connsiteX35" fmla="*/ 136187 w 1179381"/>
              <a:gd name="connsiteY35" fmla="*/ 301557 h 2344365"/>
              <a:gd name="connsiteX36" fmla="*/ 155643 w 1179381"/>
              <a:gd name="connsiteY36" fmla="*/ 282102 h 2344365"/>
              <a:gd name="connsiteX37" fmla="*/ 165370 w 1179381"/>
              <a:gd name="connsiteY37" fmla="*/ 194553 h 2344365"/>
              <a:gd name="connsiteX38" fmla="*/ 194553 w 1179381"/>
              <a:gd name="connsiteY38" fmla="*/ 87548 h 2344365"/>
              <a:gd name="connsiteX39" fmla="*/ 223736 w 1179381"/>
              <a:gd name="connsiteY39" fmla="*/ 29183 h 2344365"/>
              <a:gd name="connsiteX40" fmla="*/ 243191 w 1179381"/>
              <a:gd name="connsiteY40" fmla="*/ 0 h 2344365"/>
              <a:gd name="connsiteX41" fmla="*/ 243191 w 1179381"/>
              <a:gd name="connsiteY41" fmla="*/ 0 h 2344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79381" h="2344365">
                <a:moveTo>
                  <a:pt x="1138136" y="2344365"/>
                </a:moveTo>
                <a:lnTo>
                  <a:pt x="1138136" y="2344365"/>
                </a:lnTo>
                <a:cubicBezTo>
                  <a:pt x="1151106" y="2318425"/>
                  <a:pt x="1174253" y="2295411"/>
                  <a:pt x="1177047" y="2266544"/>
                </a:cubicBezTo>
                <a:cubicBezTo>
                  <a:pt x="1184238" y="2192242"/>
                  <a:pt x="1173045" y="2117237"/>
                  <a:pt x="1167319" y="2042808"/>
                </a:cubicBezTo>
                <a:cubicBezTo>
                  <a:pt x="1166533" y="2032584"/>
                  <a:pt x="1164842" y="2020876"/>
                  <a:pt x="1157591" y="2013625"/>
                </a:cubicBezTo>
                <a:cubicBezTo>
                  <a:pt x="1141057" y="1997091"/>
                  <a:pt x="1118680" y="1987684"/>
                  <a:pt x="1099225" y="1974714"/>
                </a:cubicBezTo>
                <a:cubicBezTo>
                  <a:pt x="1061511" y="1949571"/>
                  <a:pt x="1081134" y="1958956"/>
                  <a:pt x="1040860" y="1945531"/>
                </a:cubicBezTo>
                <a:cubicBezTo>
                  <a:pt x="1034375" y="1939046"/>
                  <a:pt x="1029268" y="1930795"/>
                  <a:pt x="1021404" y="1926076"/>
                </a:cubicBezTo>
                <a:cubicBezTo>
                  <a:pt x="981021" y="1901847"/>
                  <a:pt x="904036" y="1923697"/>
                  <a:pt x="875489" y="1926076"/>
                </a:cubicBezTo>
                <a:cubicBezTo>
                  <a:pt x="791183" y="1922833"/>
                  <a:pt x="704732" y="1935519"/>
                  <a:pt x="622570" y="1916348"/>
                </a:cubicBezTo>
                <a:cubicBezTo>
                  <a:pt x="599800" y="1911035"/>
                  <a:pt x="605842" y="1865377"/>
                  <a:pt x="583660" y="1857983"/>
                </a:cubicBezTo>
                <a:lnTo>
                  <a:pt x="554477" y="1848255"/>
                </a:lnTo>
                <a:cubicBezTo>
                  <a:pt x="490525" y="1784306"/>
                  <a:pt x="610792" y="1898767"/>
                  <a:pt x="476655" y="1809344"/>
                </a:cubicBezTo>
                <a:cubicBezTo>
                  <a:pt x="466927" y="1802859"/>
                  <a:pt x="458156" y="1794637"/>
                  <a:pt x="447472" y="1789889"/>
                </a:cubicBezTo>
                <a:cubicBezTo>
                  <a:pt x="388503" y="1763681"/>
                  <a:pt x="391918" y="1774302"/>
                  <a:pt x="330740" y="1760706"/>
                </a:cubicBezTo>
                <a:cubicBezTo>
                  <a:pt x="320730" y="1758482"/>
                  <a:pt x="310521" y="1755958"/>
                  <a:pt x="301557" y="1750978"/>
                </a:cubicBezTo>
                <a:cubicBezTo>
                  <a:pt x="281117" y="1739623"/>
                  <a:pt x="243191" y="1712068"/>
                  <a:pt x="243191" y="1712068"/>
                </a:cubicBezTo>
                <a:cubicBezTo>
                  <a:pt x="215637" y="1629399"/>
                  <a:pt x="254066" y="1730194"/>
                  <a:pt x="214008" y="1663429"/>
                </a:cubicBezTo>
                <a:cubicBezTo>
                  <a:pt x="176126" y="1600292"/>
                  <a:pt x="234121" y="1664084"/>
                  <a:pt x="184825" y="1614791"/>
                </a:cubicBezTo>
                <a:cubicBezTo>
                  <a:pt x="160378" y="1541446"/>
                  <a:pt x="193354" y="1631847"/>
                  <a:pt x="155643" y="1556425"/>
                </a:cubicBezTo>
                <a:cubicBezTo>
                  <a:pt x="151057" y="1547254"/>
                  <a:pt x="151603" y="1535774"/>
                  <a:pt x="145915" y="1527242"/>
                </a:cubicBezTo>
                <a:cubicBezTo>
                  <a:pt x="125096" y="1496013"/>
                  <a:pt x="118145" y="1498530"/>
                  <a:pt x="87549" y="1488331"/>
                </a:cubicBezTo>
                <a:cubicBezTo>
                  <a:pt x="84306" y="1478603"/>
                  <a:pt x="82407" y="1468319"/>
                  <a:pt x="77821" y="1459148"/>
                </a:cubicBezTo>
                <a:cubicBezTo>
                  <a:pt x="72593" y="1448691"/>
                  <a:pt x="61725" y="1441163"/>
                  <a:pt x="58366" y="1429965"/>
                </a:cubicBezTo>
                <a:cubicBezTo>
                  <a:pt x="51778" y="1408004"/>
                  <a:pt x="51881" y="1384570"/>
                  <a:pt x="48638" y="1361872"/>
                </a:cubicBezTo>
                <a:cubicBezTo>
                  <a:pt x="45396" y="1274323"/>
                  <a:pt x="43516" y="1186713"/>
                  <a:pt x="38911" y="1099225"/>
                </a:cubicBezTo>
                <a:cubicBezTo>
                  <a:pt x="36002" y="1043950"/>
                  <a:pt x="30333" y="988244"/>
                  <a:pt x="19455" y="933855"/>
                </a:cubicBezTo>
                <a:cubicBezTo>
                  <a:pt x="13346" y="903311"/>
                  <a:pt x="9274" y="893581"/>
                  <a:pt x="0" y="865761"/>
                </a:cubicBezTo>
                <a:cubicBezTo>
                  <a:pt x="561" y="860154"/>
                  <a:pt x="2629" y="767345"/>
                  <a:pt x="19455" y="739302"/>
                </a:cubicBezTo>
                <a:cubicBezTo>
                  <a:pt x="24174" y="731437"/>
                  <a:pt x="32426" y="726331"/>
                  <a:pt x="38911" y="719846"/>
                </a:cubicBezTo>
                <a:lnTo>
                  <a:pt x="68094" y="632297"/>
                </a:lnTo>
                <a:lnTo>
                  <a:pt x="77821" y="603114"/>
                </a:lnTo>
                <a:cubicBezTo>
                  <a:pt x="84910" y="489689"/>
                  <a:pt x="75834" y="483612"/>
                  <a:pt x="97277" y="408561"/>
                </a:cubicBezTo>
                <a:cubicBezTo>
                  <a:pt x="100094" y="398702"/>
                  <a:pt x="101728" y="388171"/>
                  <a:pt x="107004" y="379378"/>
                </a:cubicBezTo>
                <a:cubicBezTo>
                  <a:pt x="111723" y="371514"/>
                  <a:pt x="119975" y="366408"/>
                  <a:pt x="126460" y="359923"/>
                </a:cubicBezTo>
                <a:cubicBezTo>
                  <a:pt x="129702" y="340468"/>
                  <a:pt x="129262" y="320025"/>
                  <a:pt x="136187" y="301557"/>
                </a:cubicBezTo>
                <a:cubicBezTo>
                  <a:pt x="139407" y="292970"/>
                  <a:pt x="153230" y="290950"/>
                  <a:pt x="155643" y="282102"/>
                </a:cubicBezTo>
                <a:cubicBezTo>
                  <a:pt x="163369" y="253774"/>
                  <a:pt x="161218" y="223620"/>
                  <a:pt x="165370" y="194553"/>
                </a:cubicBezTo>
                <a:cubicBezTo>
                  <a:pt x="172244" y="146433"/>
                  <a:pt x="178398" y="136013"/>
                  <a:pt x="194553" y="87548"/>
                </a:cubicBezTo>
                <a:cubicBezTo>
                  <a:pt x="204827" y="56725"/>
                  <a:pt x="202185" y="56122"/>
                  <a:pt x="223736" y="29183"/>
                </a:cubicBezTo>
                <a:cubicBezTo>
                  <a:pt x="245484" y="1998"/>
                  <a:pt x="243191" y="20820"/>
                  <a:pt x="243191" y="0"/>
                </a:cubicBezTo>
                <a:lnTo>
                  <a:pt x="243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81456" y="3411168"/>
            <a:ext cx="642025" cy="1371600"/>
          </a:xfrm>
          <a:custGeom>
            <a:avLst/>
            <a:gdLst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9923 w 642025"/>
              <a:gd name="connsiteY9" fmla="*/ 1099226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48638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9923 w 642025"/>
              <a:gd name="connsiteY9" fmla="*/ 1099226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0195 w 642025"/>
              <a:gd name="connsiteY9" fmla="*/ 1128409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233463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  <a:gd name="connsiteX0" fmla="*/ 642025 w 642025"/>
              <a:gd name="connsiteY0" fmla="*/ 1371600 h 1371600"/>
              <a:gd name="connsiteX1" fmla="*/ 642025 w 642025"/>
              <a:gd name="connsiteY1" fmla="*/ 1371600 h 1371600"/>
              <a:gd name="connsiteX2" fmla="*/ 593387 w 642025"/>
              <a:gd name="connsiteY2" fmla="*/ 1293779 h 1371600"/>
              <a:gd name="connsiteX3" fmla="*/ 544749 w 642025"/>
              <a:gd name="connsiteY3" fmla="*/ 1254868 h 1371600"/>
              <a:gd name="connsiteX4" fmla="*/ 525293 w 642025"/>
              <a:gd name="connsiteY4" fmla="*/ 1235413 h 1371600"/>
              <a:gd name="connsiteX5" fmla="*/ 496110 w 642025"/>
              <a:gd name="connsiteY5" fmla="*/ 1225685 h 1371600"/>
              <a:gd name="connsiteX6" fmla="*/ 466927 w 642025"/>
              <a:gd name="connsiteY6" fmla="*/ 1206230 h 1371600"/>
              <a:gd name="connsiteX7" fmla="*/ 418289 w 642025"/>
              <a:gd name="connsiteY7" fmla="*/ 1157592 h 1371600"/>
              <a:gd name="connsiteX8" fmla="*/ 369651 w 642025"/>
              <a:gd name="connsiteY8" fmla="*/ 1128409 h 1371600"/>
              <a:gd name="connsiteX9" fmla="*/ 350195 w 642025"/>
              <a:gd name="connsiteY9" fmla="*/ 1128409 h 1371600"/>
              <a:gd name="connsiteX10" fmla="*/ 291829 w 642025"/>
              <a:gd name="connsiteY10" fmla="*/ 1089498 h 1371600"/>
              <a:gd name="connsiteX11" fmla="*/ 262646 w 642025"/>
              <a:gd name="connsiteY11" fmla="*/ 1079770 h 1371600"/>
              <a:gd name="connsiteX12" fmla="*/ 243191 w 642025"/>
              <a:gd name="connsiteY12" fmla="*/ 1050587 h 1371600"/>
              <a:gd name="connsiteX13" fmla="*/ 184824 w 642025"/>
              <a:gd name="connsiteY13" fmla="*/ 1021404 h 1371600"/>
              <a:gd name="connsiteX14" fmla="*/ 175097 w 642025"/>
              <a:gd name="connsiteY14" fmla="*/ 943583 h 1371600"/>
              <a:gd name="connsiteX15" fmla="*/ 145914 w 642025"/>
              <a:gd name="connsiteY15" fmla="*/ 933855 h 1371600"/>
              <a:gd name="connsiteX16" fmla="*/ 126459 w 642025"/>
              <a:gd name="connsiteY16" fmla="*/ 904672 h 1371600"/>
              <a:gd name="connsiteX17" fmla="*/ 116731 w 642025"/>
              <a:gd name="connsiteY17" fmla="*/ 875489 h 1371600"/>
              <a:gd name="connsiteX18" fmla="*/ 126459 w 642025"/>
              <a:gd name="connsiteY18" fmla="*/ 564204 h 1371600"/>
              <a:gd name="connsiteX19" fmla="*/ 136187 w 642025"/>
              <a:gd name="connsiteY19" fmla="*/ 535021 h 1371600"/>
              <a:gd name="connsiteX20" fmla="*/ 155642 w 642025"/>
              <a:gd name="connsiteY20" fmla="*/ 505838 h 1371600"/>
              <a:gd name="connsiteX21" fmla="*/ 136187 w 642025"/>
              <a:gd name="connsiteY21" fmla="*/ 379379 h 1371600"/>
              <a:gd name="connsiteX22" fmla="*/ 126459 w 642025"/>
              <a:gd name="connsiteY22" fmla="*/ 340468 h 1371600"/>
              <a:gd name="connsiteX23" fmla="*/ 77821 w 642025"/>
              <a:gd name="connsiteY23" fmla="*/ 321013 h 1371600"/>
              <a:gd name="connsiteX24" fmla="*/ 97277 w 642025"/>
              <a:gd name="connsiteY24" fmla="*/ 301558 h 1371600"/>
              <a:gd name="connsiteX25" fmla="*/ 87549 w 642025"/>
              <a:gd name="connsiteY25" fmla="*/ 262647 h 1371600"/>
              <a:gd name="connsiteX26" fmla="*/ 77821 w 642025"/>
              <a:gd name="connsiteY26" fmla="*/ 126460 h 1371600"/>
              <a:gd name="connsiteX27" fmla="*/ 48638 w 642025"/>
              <a:gd name="connsiteY27" fmla="*/ 77821 h 1371600"/>
              <a:gd name="connsiteX28" fmla="*/ 0 w 642025"/>
              <a:gd name="connsiteY28" fmla="*/ 0 h 1371600"/>
              <a:gd name="connsiteX29" fmla="*/ 0 w 642025"/>
              <a:gd name="connsiteY29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42025" h="1371600">
                <a:moveTo>
                  <a:pt x="642025" y="1371600"/>
                </a:moveTo>
                <a:lnTo>
                  <a:pt x="642025" y="1371600"/>
                </a:lnTo>
                <a:cubicBezTo>
                  <a:pt x="625812" y="1345660"/>
                  <a:pt x="610929" y="1318839"/>
                  <a:pt x="593387" y="1293779"/>
                </a:cubicBezTo>
                <a:cubicBezTo>
                  <a:pt x="578441" y="1272427"/>
                  <a:pt x="565277" y="1271290"/>
                  <a:pt x="544749" y="1254868"/>
                </a:cubicBezTo>
                <a:cubicBezTo>
                  <a:pt x="537587" y="1249139"/>
                  <a:pt x="533157" y="1240132"/>
                  <a:pt x="525293" y="1235413"/>
                </a:cubicBezTo>
                <a:cubicBezTo>
                  <a:pt x="516500" y="1230137"/>
                  <a:pt x="505281" y="1230271"/>
                  <a:pt x="496110" y="1225685"/>
                </a:cubicBezTo>
                <a:cubicBezTo>
                  <a:pt x="485653" y="1220457"/>
                  <a:pt x="476655" y="1212715"/>
                  <a:pt x="466927" y="1206230"/>
                </a:cubicBezTo>
                <a:cubicBezTo>
                  <a:pt x="433574" y="1156200"/>
                  <a:pt x="464612" y="1194651"/>
                  <a:pt x="418289" y="1157592"/>
                </a:cubicBezTo>
                <a:cubicBezTo>
                  <a:pt x="380137" y="1127070"/>
                  <a:pt x="420332" y="1145302"/>
                  <a:pt x="369651" y="1128409"/>
                </a:cubicBezTo>
                <a:cubicBezTo>
                  <a:pt x="366408" y="1118681"/>
                  <a:pt x="359366" y="1132995"/>
                  <a:pt x="350195" y="1128409"/>
                </a:cubicBezTo>
                <a:cubicBezTo>
                  <a:pt x="329687" y="1118155"/>
                  <a:pt x="306420" y="1097604"/>
                  <a:pt x="291829" y="1089498"/>
                </a:cubicBezTo>
                <a:cubicBezTo>
                  <a:pt x="277238" y="1081392"/>
                  <a:pt x="272374" y="1083013"/>
                  <a:pt x="262646" y="1079770"/>
                </a:cubicBezTo>
                <a:cubicBezTo>
                  <a:pt x="256161" y="1070042"/>
                  <a:pt x="256161" y="1060315"/>
                  <a:pt x="243191" y="1050587"/>
                </a:cubicBezTo>
                <a:cubicBezTo>
                  <a:pt x="230221" y="1040859"/>
                  <a:pt x="189804" y="1030368"/>
                  <a:pt x="184824" y="1021404"/>
                </a:cubicBezTo>
                <a:cubicBezTo>
                  <a:pt x="182407" y="1017053"/>
                  <a:pt x="181582" y="958175"/>
                  <a:pt x="175097" y="943583"/>
                </a:cubicBezTo>
                <a:cubicBezTo>
                  <a:pt x="168612" y="928992"/>
                  <a:pt x="155642" y="937098"/>
                  <a:pt x="145914" y="933855"/>
                </a:cubicBezTo>
                <a:cubicBezTo>
                  <a:pt x="139429" y="924127"/>
                  <a:pt x="131687" y="915129"/>
                  <a:pt x="126459" y="904672"/>
                </a:cubicBezTo>
                <a:cubicBezTo>
                  <a:pt x="121873" y="895501"/>
                  <a:pt x="116731" y="885743"/>
                  <a:pt x="116731" y="875489"/>
                </a:cubicBezTo>
                <a:cubicBezTo>
                  <a:pt x="116731" y="771677"/>
                  <a:pt x="120536" y="667847"/>
                  <a:pt x="126459" y="564204"/>
                </a:cubicBezTo>
                <a:cubicBezTo>
                  <a:pt x="127044" y="553967"/>
                  <a:pt x="131601" y="544192"/>
                  <a:pt x="136187" y="535021"/>
                </a:cubicBezTo>
                <a:cubicBezTo>
                  <a:pt x="141415" y="524564"/>
                  <a:pt x="149157" y="515566"/>
                  <a:pt x="155642" y="505838"/>
                </a:cubicBezTo>
                <a:cubicBezTo>
                  <a:pt x="139998" y="349400"/>
                  <a:pt x="157759" y="454882"/>
                  <a:pt x="136187" y="379379"/>
                </a:cubicBezTo>
                <a:cubicBezTo>
                  <a:pt x="132514" y="366524"/>
                  <a:pt x="135913" y="349922"/>
                  <a:pt x="126459" y="340468"/>
                </a:cubicBezTo>
                <a:cubicBezTo>
                  <a:pt x="114112" y="328121"/>
                  <a:pt x="82685" y="327498"/>
                  <a:pt x="77821" y="321013"/>
                </a:cubicBezTo>
                <a:cubicBezTo>
                  <a:pt x="72957" y="314528"/>
                  <a:pt x="107005" y="308043"/>
                  <a:pt x="97277" y="301558"/>
                </a:cubicBezTo>
                <a:cubicBezTo>
                  <a:pt x="123217" y="292911"/>
                  <a:pt x="90792" y="291830"/>
                  <a:pt x="87549" y="262647"/>
                </a:cubicBezTo>
                <a:cubicBezTo>
                  <a:pt x="84306" y="233464"/>
                  <a:pt x="83139" y="171660"/>
                  <a:pt x="77821" y="126460"/>
                </a:cubicBezTo>
                <a:cubicBezTo>
                  <a:pt x="73496" y="89696"/>
                  <a:pt x="67917" y="103527"/>
                  <a:pt x="48638" y="77821"/>
                </a:cubicBezTo>
                <a:cubicBezTo>
                  <a:pt x="16435" y="34884"/>
                  <a:pt x="16856" y="33714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1"/>
          <p:cNvGrpSpPr>
            <a:grpSpLocks/>
          </p:cNvGrpSpPr>
          <p:nvPr/>
        </p:nvGrpSpPr>
        <p:grpSpPr bwMode="auto">
          <a:xfrm>
            <a:off x="228600" y="958850"/>
            <a:ext cx="3460750" cy="4419600"/>
            <a:chOff x="76200" y="914401"/>
            <a:chExt cx="3460750" cy="4419776"/>
          </a:xfrm>
        </p:grpSpPr>
        <p:pic>
          <p:nvPicPr>
            <p:cNvPr id="123914" name="Picture 6" descr="8-2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" r="49516"/>
            <a:stretch>
              <a:fillRect/>
            </a:stretch>
          </p:blipFill>
          <p:spPr bwMode="auto">
            <a:xfrm>
              <a:off x="76200" y="914401"/>
              <a:ext cx="3460750" cy="4419776"/>
            </a:xfrm>
            <a:prstGeom prst="rect">
              <a:avLst/>
            </a:prstGeom>
            <a:noFill/>
            <a:ln w="25400">
              <a:solidFill>
                <a:srgbClr val="333333"/>
              </a:solidFill>
              <a:miter lim="800000"/>
              <a:headEnd/>
              <a:tailEnd/>
            </a:ln>
            <a:effectLst>
              <a:outerShdw dist="76201" dir="2700000"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2615" name="Text Box 7"/>
            <p:cNvSpPr txBox="1">
              <a:spLocks noChangeArrowheads="1"/>
            </p:cNvSpPr>
            <p:nvPr/>
          </p:nvSpPr>
          <p:spPr bwMode="auto">
            <a:xfrm>
              <a:off x="273050" y="1422421"/>
              <a:ext cx="838200" cy="304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Excise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14775" y="958850"/>
            <a:ext cx="4859338" cy="5373688"/>
            <a:chOff x="3914044" y="958673"/>
            <a:chExt cx="4859323" cy="5373884"/>
          </a:xfrm>
        </p:grpSpPr>
        <p:grpSp>
          <p:nvGrpSpPr>
            <p:cNvPr id="123908" name="Group 3"/>
            <p:cNvGrpSpPr>
              <a:grpSpLocks/>
            </p:cNvGrpSpPr>
            <p:nvPr/>
          </p:nvGrpSpPr>
          <p:grpSpPr bwMode="auto">
            <a:xfrm>
              <a:off x="3914044" y="958673"/>
              <a:ext cx="4859323" cy="4419776"/>
              <a:chOff x="3761644" y="914400"/>
              <a:chExt cx="4859323" cy="4419776"/>
            </a:xfrm>
          </p:grpSpPr>
          <p:grpSp>
            <p:nvGrpSpPr>
              <p:cNvPr id="123910" name="Group 2"/>
              <p:cNvGrpSpPr>
                <a:grpSpLocks/>
              </p:cNvGrpSpPr>
              <p:nvPr/>
            </p:nvGrpSpPr>
            <p:grpSpPr bwMode="auto">
              <a:xfrm>
                <a:off x="3761644" y="914400"/>
                <a:ext cx="4859323" cy="4419776"/>
                <a:chOff x="3761644" y="914400"/>
                <a:chExt cx="4859323" cy="4419776"/>
              </a:xfrm>
            </p:grpSpPr>
            <p:pic>
              <p:nvPicPr>
                <p:cNvPr id="123912" name="Picture 11" descr="L60 cop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451"/>
                <a:stretch>
                  <a:fillRect/>
                </a:stretch>
              </p:blipFill>
              <p:spPr bwMode="auto">
                <a:xfrm>
                  <a:off x="3761644" y="914400"/>
                  <a:ext cx="4859323" cy="4419776"/>
                </a:xfrm>
                <a:prstGeom prst="rect">
                  <a:avLst/>
                </a:prstGeom>
                <a:noFill/>
                <a:ln w="25400">
                  <a:solidFill>
                    <a:srgbClr val="333333"/>
                  </a:solidFill>
                  <a:miter lim="800000"/>
                  <a:headEnd/>
                  <a:tailEnd/>
                </a:ln>
                <a:effectLst>
                  <a:outerShdw dist="76201" dir="2700000" algn="tl" rotWithShape="0">
                    <a:srgbClr val="333333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913" name="Rectangle 12"/>
                <p:cNvSpPr>
                  <a:spLocks noChangeArrowheads="1"/>
                </p:cNvSpPr>
                <p:nvPr/>
              </p:nvSpPr>
              <p:spPr bwMode="auto">
                <a:xfrm>
                  <a:off x="7467600" y="3810000"/>
                  <a:ext cx="1144507" cy="3048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sp>
            <p:nvSpPr>
              <p:cNvPr id="123911" name="Text Box 13"/>
              <p:cNvSpPr txBox="1">
                <a:spLocks noChangeArrowheads="1"/>
              </p:cNvSpPr>
              <p:nvPr/>
            </p:nvSpPr>
            <p:spPr bwMode="auto">
              <a:xfrm>
                <a:off x="7467600" y="3721398"/>
                <a:ext cx="1143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Transverse acetab. lig</a:t>
                </a:r>
              </a:p>
            </p:txBody>
          </p:sp>
        </p:grpSp>
        <p:sp>
          <p:nvSpPr>
            <p:cNvPr id="452622" name="Text Box 14"/>
            <p:cNvSpPr txBox="1">
              <a:spLocks noChangeArrowheads="1"/>
            </p:cNvSpPr>
            <p:nvPr/>
          </p:nvSpPr>
          <p:spPr bwMode="auto">
            <a:xfrm>
              <a:off x="4342668" y="5378434"/>
              <a:ext cx="3962388" cy="954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Open capsule medially &amp; cut transverse ligament</a:t>
              </a:r>
            </a:p>
          </p:txBody>
        </p: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" y="5409406"/>
            <a:ext cx="3962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Excise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ligamentum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teres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" y="894557"/>
            <a:ext cx="4629796" cy="5537457"/>
            <a:chOff x="3914044" y="958674"/>
            <a:chExt cx="4629782" cy="5537657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914044" y="958674"/>
              <a:ext cx="4629782" cy="4210997"/>
              <a:chOff x="3761644" y="914401"/>
              <a:chExt cx="4629782" cy="4210997"/>
            </a:xfrm>
          </p:grpSpPr>
          <p:grpSp>
            <p:nvGrpSpPr>
              <p:cNvPr id="7" name="Group 2"/>
              <p:cNvGrpSpPr>
                <a:grpSpLocks/>
              </p:cNvGrpSpPr>
              <p:nvPr/>
            </p:nvGrpSpPr>
            <p:grpSpPr bwMode="auto">
              <a:xfrm>
                <a:off x="3761644" y="914401"/>
                <a:ext cx="4629782" cy="4210997"/>
                <a:chOff x="3761644" y="914401"/>
                <a:chExt cx="4629782" cy="4210997"/>
              </a:xfrm>
            </p:grpSpPr>
            <p:pic>
              <p:nvPicPr>
                <p:cNvPr id="9" name="Picture 11" descr="L60 copy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7451"/>
                <a:stretch>
                  <a:fillRect/>
                </a:stretch>
              </p:blipFill>
              <p:spPr bwMode="auto">
                <a:xfrm>
                  <a:off x="3761644" y="914401"/>
                  <a:ext cx="4629782" cy="4210997"/>
                </a:xfrm>
                <a:prstGeom prst="rect">
                  <a:avLst/>
                </a:prstGeom>
                <a:noFill/>
                <a:ln w="25400">
                  <a:solidFill>
                    <a:srgbClr val="333333"/>
                  </a:solidFill>
                  <a:miter lim="800000"/>
                  <a:headEnd/>
                  <a:tailEnd/>
                </a:ln>
                <a:effectLst>
                  <a:outerShdw dist="76201" dir="2700000" algn="tl" rotWithShape="0">
                    <a:srgbClr val="333333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" name="Rectangle 12"/>
                <p:cNvSpPr>
                  <a:spLocks noChangeArrowheads="1"/>
                </p:cNvSpPr>
                <p:nvPr/>
              </p:nvSpPr>
              <p:spPr bwMode="auto">
                <a:xfrm>
                  <a:off x="7241433" y="3612228"/>
                  <a:ext cx="1144507" cy="3048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2400">
                    <a:latin typeface="Times New Roman" charset="0"/>
                  </a:endParaRPr>
                </a:p>
              </p:txBody>
            </p:sp>
          </p:grpSp>
          <p:sp>
            <p:nvSpPr>
              <p:cNvPr id="8" name="Text Box 13"/>
              <p:cNvSpPr txBox="1">
                <a:spLocks noChangeArrowheads="1"/>
              </p:cNvSpPr>
              <p:nvPr/>
            </p:nvSpPr>
            <p:spPr bwMode="auto">
              <a:xfrm>
                <a:off x="7237580" y="3499891"/>
                <a:ext cx="1143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1" dirty="0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Transverse acetab. </a:t>
                </a:r>
                <a:r>
                  <a:rPr lang="en-US" altLang="en-US" sz="1400" b="1" dirty="0" err="1">
                    <a:solidFill>
                      <a:schemeClr val="bg2"/>
                    </a:solidFill>
                    <a:latin typeface="Times New Roman" charset="0"/>
                    <a:cs typeface="Times New Roman" charset="0"/>
                  </a:rPr>
                  <a:t>lig</a:t>
                </a:r>
                <a:endParaRPr lang="en-US" altLang="en-US" sz="1400" b="1" dirty="0">
                  <a:solidFill>
                    <a:schemeClr val="bg2"/>
                  </a:solidFill>
                  <a:latin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4095018" y="5419074"/>
              <a:ext cx="4391012" cy="1077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200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Open capsule medially &amp; cut transverse ligament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t="14509" r="5662" b="26001"/>
          <a:stretch/>
        </p:blipFill>
        <p:spPr>
          <a:xfrm>
            <a:off x="4674829" y="894556"/>
            <a:ext cx="4469171" cy="4210843"/>
          </a:xfrm>
          <a:prstGeom prst="rect">
            <a:avLst/>
          </a:prstGeom>
          <a:ln w="254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sp>
        <p:nvSpPr>
          <p:cNvPr id="2" name="Down Arrow 1"/>
          <p:cNvSpPr/>
          <p:nvPr/>
        </p:nvSpPr>
        <p:spPr bwMode="auto">
          <a:xfrm rot="19698356">
            <a:off x="6946802" y="2833834"/>
            <a:ext cx="484632" cy="978408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388692">
            <a:off x="2728160" y="2198838"/>
            <a:ext cx="484632" cy="978408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3" t="10000" r="4963" b="8889"/>
          <a:stretch/>
        </p:blipFill>
        <p:spPr>
          <a:xfrm>
            <a:off x="2438400" y="0"/>
            <a:ext cx="4838178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9" t="21111" r="14137" b="7778"/>
          <a:stretch/>
        </p:blipFill>
        <p:spPr>
          <a:xfrm>
            <a:off x="2438401" y="3466853"/>
            <a:ext cx="4838178" cy="33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" y="251585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Technical Problems to Avoid in Performing Open Reduction of DDH 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31403" y="4648200"/>
            <a:ext cx="90543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Perry </a:t>
            </a:r>
            <a:r>
              <a:rPr lang="en-US" sz="32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Schoenecker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MD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 Conflicts Or Disclosures                                        Pertinent To Presentations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911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Semi Annual POSNA/SLAOTI/EPOS </a:t>
            </a:r>
          </a:p>
          <a:p>
            <a:pPr algn="ctr"/>
            <a:r>
              <a:rPr lang="en-US" sz="2800" dirty="0" smtClean="0"/>
              <a:t>(Tri Continental) Pediatric Orthopedic Surgery Symposium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 Paulo, Brazil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11-14, 2017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2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7" t="28878" r="4167" b="3310"/>
          <a:stretch/>
        </p:blipFill>
        <p:spPr>
          <a:xfrm>
            <a:off x="123290" y="609600"/>
            <a:ext cx="8897420" cy="5713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2057400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Capsule</a:t>
            </a:r>
            <a:endParaRPr lang="en-US" sz="2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74211" y="2972231"/>
            <a:ext cx="1219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Labrum</a:t>
            </a:r>
            <a:endParaRPr lang="en-US" sz="2200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745611" y="3313761"/>
            <a:ext cx="685800" cy="5465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638800" y="3581400"/>
            <a:ext cx="171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True acetabulum</a:t>
            </a:r>
            <a:endParaRPr lang="en-US" sz="22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5200551" y="3850451"/>
            <a:ext cx="568064" cy="2680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81710" y="4650431"/>
            <a:ext cx="1684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False acetabulum</a:t>
            </a:r>
            <a:endParaRPr lang="en-US" sz="2200" b="1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2766810" y="3848961"/>
            <a:ext cx="990600" cy="10300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58039" y="4569767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H</a:t>
            </a:r>
            <a:r>
              <a:rPr lang="en-US" b="1" dirty="0" smtClean="0">
                <a:solidFill>
                  <a:schemeClr val="bg2"/>
                </a:solidFill>
              </a:rPr>
              <a:t>ead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76" t="15556" r="16638" b="11111"/>
          <a:stretch/>
        </p:blipFill>
        <p:spPr>
          <a:xfrm>
            <a:off x="30480" y="0"/>
            <a:ext cx="4839855" cy="4203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2147" y="52450"/>
            <a:ext cx="2636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Medial Capsule</a:t>
            </a:r>
            <a:endParaRPr lang="en-US" sz="2200" b="1" dirty="0"/>
          </a:p>
        </p:txBody>
      </p:sp>
      <p:sp>
        <p:nvSpPr>
          <p:cNvPr id="6" name="Down Arrow 5"/>
          <p:cNvSpPr/>
          <p:nvPr/>
        </p:nvSpPr>
        <p:spPr bwMode="auto">
          <a:xfrm>
            <a:off x="2697480" y="452857"/>
            <a:ext cx="457200" cy="914400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3" t="15539" r="10834" b="19986"/>
          <a:stretch/>
        </p:blipFill>
        <p:spPr>
          <a:xfrm>
            <a:off x="4255726" y="3251200"/>
            <a:ext cx="4878114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7" t="13333" r="14137" b="23333"/>
          <a:stretch/>
        </p:blipFill>
        <p:spPr>
          <a:xfrm>
            <a:off x="1813560" y="45720"/>
            <a:ext cx="5638800" cy="3531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1" t="35555" r="16639" b="13333"/>
          <a:stretch/>
        </p:blipFill>
        <p:spPr>
          <a:xfrm>
            <a:off x="1813560" y="3638891"/>
            <a:ext cx="5638800" cy="31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6"/>
          <a:stretch/>
        </p:blipFill>
        <p:spPr>
          <a:xfrm rot="421845">
            <a:off x="309598" y="220958"/>
            <a:ext cx="3789060" cy="2908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3485" y="304800"/>
            <a:ext cx="1676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Dislocated </a:t>
            </a:r>
            <a:endParaRPr lang="en-US"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0" t="15539" r="16667" b="8869"/>
          <a:stretch/>
        </p:blipFill>
        <p:spPr>
          <a:xfrm>
            <a:off x="4892040" y="206971"/>
            <a:ext cx="3716071" cy="3081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9474" y="2438400"/>
            <a:ext cx="15954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Reducing </a:t>
            </a:r>
            <a:endParaRPr lang="en-US" sz="2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00" t="19238" r="24316" b="16964"/>
          <a:stretch/>
        </p:blipFill>
        <p:spPr>
          <a:xfrm>
            <a:off x="2378015" y="3350213"/>
            <a:ext cx="4403785" cy="3523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0800" y="6204886"/>
            <a:ext cx="1828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Reduced 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0346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g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90" y="119742"/>
            <a:ext cx="4782185" cy="2706897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Fig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2315"/>
          <a:stretch>
            <a:fillRect/>
          </a:stretch>
        </p:blipFill>
        <p:spPr bwMode="auto">
          <a:xfrm>
            <a:off x="2144491" y="3011024"/>
            <a:ext cx="4782184" cy="3660331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6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journal of bone &amp; joint surgery 2000 82-B pg 6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8" t="3877" r="1682" b="8141"/>
          <a:stretch>
            <a:fillRect/>
          </a:stretch>
        </p:blipFill>
        <p:spPr bwMode="auto">
          <a:xfrm flipH="1">
            <a:off x="3429000" y="15170"/>
            <a:ext cx="2209800" cy="3481387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1" dir="2700000" algn="tl" rotWithShape="0">
              <a:srgbClr val="29292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>
          <a:xfrm rot="17216563">
            <a:off x="3732209" y="1370887"/>
            <a:ext cx="368300" cy="8509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200400" y="3605128"/>
            <a:ext cx="3068637" cy="3108326"/>
            <a:chOff x="5236504" y="3658069"/>
            <a:chExt cx="3069296" cy="3107575"/>
          </a:xfrm>
        </p:grpSpPr>
        <p:pic>
          <p:nvPicPr>
            <p:cNvPr id="112650" name="Picture 4" descr="\\STLNAS1\public\Media Resources\Medical Staff\PLS\DDH\Pena, Sade\OR photos\Surgery 03-26-12 (7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3" r="18539"/>
            <a:stretch>
              <a:fillRect/>
            </a:stretch>
          </p:blipFill>
          <p:spPr bwMode="auto">
            <a:xfrm flipH="1">
              <a:off x="5236504" y="3658069"/>
              <a:ext cx="3069296" cy="3107575"/>
            </a:xfrm>
            <a:prstGeom prst="rect">
              <a:avLst/>
            </a:prstGeom>
            <a:noFill/>
            <a:ln w="25400">
              <a:solidFill>
                <a:srgbClr val="292929"/>
              </a:solidFill>
              <a:miter lim="800000"/>
              <a:headEnd/>
              <a:tailEnd/>
            </a:ln>
            <a:effectLst>
              <a:outerShdw dist="76201" dir="2700000" algn="tl" rotWithShape="0">
                <a:srgbClr val="29292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Down Arrow 8"/>
            <p:cNvSpPr/>
            <p:nvPr/>
          </p:nvSpPr>
          <p:spPr>
            <a:xfrm rot="13535516">
              <a:off x="6448047" y="6134111"/>
              <a:ext cx="366624" cy="851083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715000" y="1675595"/>
            <a:ext cx="3429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Your closure stitch is very close to the terminal branch of the medical circumflex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75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0" t="33284" r="16842" b="5700"/>
          <a:stretch/>
        </p:blipFill>
        <p:spPr bwMode="auto">
          <a:xfrm>
            <a:off x="685800" y="35560"/>
            <a:ext cx="3754120" cy="3533289"/>
          </a:xfrm>
          <a:prstGeom prst="rect">
            <a:avLst/>
          </a:prstGeom>
          <a:noFill/>
          <a:ln w="25400">
            <a:solidFill>
              <a:srgbClr val="292929"/>
            </a:solidFill>
            <a:miter lim="800000"/>
            <a:headEnd/>
            <a:tailEnd/>
          </a:ln>
          <a:effectLst>
            <a:outerShdw dist="76201" dir="2700000" algn="t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 rot="21114613">
            <a:off x="2616234" y="1853422"/>
            <a:ext cx="274638" cy="7366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739" t="24679" r="18597" b="11178"/>
          <a:stretch/>
        </p:blipFill>
        <p:spPr>
          <a:xfrm>
            <a:off x="4817007" y="35560"/>
            <a:ext cx="3869793" cy="35332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480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Close carefully 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819400" y="3594124"/>
            <a:ext cx="3750207" cy="3187677"/>
            <a:chOff x="2819400" y="3594124"/>
            <a:chExt cx="3750207" cy="3187677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81" t="9356" r="3408" b="32663"/>
            <a:stretch/>
          </p:blipFill>
          <p:spPr bwMode="auto">
            <a:xfrm>
              <a:off x="2819400" y="3594124"/>
              <a:ext cx="3750207" cy="3187677"/>
            </a:xfrm>
            <a:prstGeom prst="rect">
              <a:avLst/>
            </a:prstGeom>
            <a:noFill/>
            <a:ln w="25400">
              <a:solidFill>
                <a:srgbClr val="292929"/>
              </a:solidFill>
              <a:miter lim="800000"/>
              <a:headEnd/>
              <a:tailEnd/>
            </a:ln>
            <a:effectLst>
              <a:outerShdw dist="76201" dir="2700000" algn="tl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Down Arrow 7"/>
            <p:cNvSpPr/>
            <p:nvPr/>
          </p:nvSpPr>
          <p:spPr>
            <a:xfrm rot="21114613">
              <a:off x="4490095" y="4896530"/>
              <a:ext cx="332489" cy="736600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13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828" r="5808"/>
          <a:stretch/>
        </p:blipFill>
        <p:spPr>
          <a:xfrm>
            <a:off x="0" y="-30480"/>
            <a:ext cx="4876801" cy="6858000"/>
          </a:xfrm>
          <a:prstGeom prst="rect">
            <a:avLst/>
          </a:prstGeom>
        </p:spPr>
      </p:pic>
      <p:pic>
        <p:nvPicPr>
          <p:cNvPr id="3" name="Picture 8" descr="Fig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2315"/>
          <a:stretch>
            <a:fillRect/>
          </a:stretch>
        </p:blipFill>
        <p:spPr bwMode="auto">
          <a:xfrm>
            <a:off x="4876801" y="1737361"/>
            <a:ext cx="4181287" cy="3200399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8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-4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046456" cy="5045449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1" dir="2700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2382520"/>
            <a:ext cx="1372888" cy="3048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Femoral nerve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953000"/>
            <a:ext cx="1285240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Iliopsoas</a:t>
            </a:r>
            <a:r>
              <a:rPr lang="en-US" sz="1200" b="1" dirty="0" smtClean="0"/>
              <a:t> tendon</a:t>
            </a:r>
            <a:endParaRPr lang="en-US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5056" y="5903893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Medial capsule pre-reduction is contracted </a:t>
            </a:r>
            <a:endParaRPr lang="en-US" sz="2800" b="1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752600" y="4343400"/>
            <a:ext cx="762000" cy="161862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4344688" y="0"/>
            <a:ext cx="4494512" cy="6768631"/>
            <a:chOff x="4344688" y="0"/>
            <a:chExt cx="4494512" cy="6768631"/>
          </a:xfrm>
        </p:grpSpPr>
        <p:pic>
          <p:nvPicPr>
            <p:cNvPr id="2" name="Picture 7" descr="\\ga-nas\M\Patient Photos\L\Laurent,Alexis 3013490\Surgery\Surgery 04-19-11 (55)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6" t="20403" r="23375" b="10324"/>
            <a:stretch/>
          </p:blipFill>
          <p:spPr bwMode="auto">
            <a:xfrm>
              <a:off x="4344688" y="0"/>
              <a:ext cx="4494512" cy="6768631"/>
            </a:xfrm>
            <a:prstGeom prst="rect">
              <a:avLst/>
            </a:prstGeom>
            <a:noFill/>
            <a:ln w="25400">
              <a:solidFill>
                <a:srgbClr val="333333"/>
              </a:solidFill>
              <a:miter lim="800000"/>
              <a:headEnd/>
              <a:tailEnd/>
            </a:ln>
            <a:effectLst>
              <a:outerShdw dist="76201" dir="2700000"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579212" y="838200"/>
              <a:ext cx="4259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Most Medial capsule should open after closure</a:t>
              </a:r>
              <a:endParaRPr lang="en-US" sz="2800" b="1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7315200" y="1676400"/>
              <a:ext cx="381000" cy="34150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0305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Failing to Reduce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1" y="5486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 still laterally dislocated . . . Why??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dh talk-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3"/>
          <a:stretch/>
        </p:blipFill>
        <p:spPr bwMode="auto">
          <a:xfrm>
            <a:off x="762000" y="1100265"/>
            <a:ext cx="7422129" cy="4207711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4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" t="13044" r="3672" b="15216"/>
          <a:stretch/>
        </p:blipFill>
        <p:spPr>
          <a:xfrm>
            <a:off x="1066800" y="0"/>
            <a:ext cx="7010400" cy="2122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5041" r="4551" b="3517"/>
          <a:stretch/>
        </p:blipFill>
        <p:spPr>
          <a:xfrm>
            <a:off x="2895601" y="2159001"/>
            <a:ext cx="3581399" cy="46558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953000" y="49530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3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342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 occurred because medial capsule not opened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1" y="56283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Osteotomies are not a substitute for a poorly performed open reduction  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ddh talk-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" r="57174" b="61907"/>
          <a:stretch/>
        </p:blipFill>
        <p:spPr bwMode="auto">
          <a:xfrm>
            <a:off x="3124199" y="941803"/>
            <a:ext cx="3823175" cy="4686579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8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400800"/>
            <a:ext cx="922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Tight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psoas, medial capsule contracted 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6528" r="11214" b="8602"/>
          <a:stretch/>
        </p:blipFill>
        <p:spPr>
          <a:xfrm>
            <a:off x="152400" y="839219"/>
            <a:ext cx="3743529" cy="5530212"/>
          </a:xfrm>
          <a:prstGeom prst="rect">
            <a:avLst/>
          </a:prstGeom>
          <a:ln w="254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4191000" y="868679"/>
            <a:ext cx="4816701" cy="5486401"/>
            <a:chOff x="4317139" y="685799"/>
            <a:chExt cx="4816701" cy="5486401"/>
          </a:xfrm>
        </p:grpSpPr>
        <p:pic>
          <p:nvPicPr>
            <p:cNvPr id="10" name="Picture 4" descr="4-4-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1" b="3380"/>
            <a:stretch/>
          </p:blipFill>
          <p:spPr bwMode="auto">
            <a:xfrm>
              <a:off x="4317139" y="685799"/>
              <a:ext cx="4680503" cy="5486401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miter lim="800000"/>
              <a:headEnd/>
              <a:tailEnd/>
            </a:ln>
            <a:effectLst>
              <a:outerShdw dist="76201" dir="2700000" algn="tl" rotWithShape="0">
                <a:srgbClr val="4D4D4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609840" y="2133600"/>
              <a:ext cx="15240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Femoral nerve </a:t>
              </a:r>
              <a:endParaRPr lang="en-US" sz="16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76800" y="5105400"/>
              <a:ext cx="1676400" cy="33855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Iliopsoas</a:t>
              </a:r>
              <a:r>
                <a:rPr lang="en-US" sz="1600" b="1" dirty="0" smtClean="0"/>
                <a:t> tendon</a:t>
              </a:r>
              <a:endParaRPr lang="en-US" sz="16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471" y="0"/>
            <a:ext cx="3895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Must clearly expose anterior &amp; medial capsule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992" b="1145"/>
          <a:stretch/>
        </p:blipFill>
        <p:spPr>
          <a:xfrm>
            <a:off x="152400" y="152401"/>
            <a:ext cx="4861881" cy="5453640"/>
          </a:xfrm>
          <a:prstGeom prst="rect">
            <a:avLst/>
          </a:prstGeom>
          <a:ln w="635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-30163" y="152400"/>
            <a:ext cx="9144001" cy="6506289"/>
            <a:chOff x="-30163" y="152400"/>
            <a:chExt cx="9144001" cy="6506289"/>
          </a:xfrm>
        </p:grpSpPr>
        <p:pic>
          <p:nvPicPr>
            <p:cNvPr id="3" name="Picture 15" descr="R6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800" y="152400"/>
              <a:ext cx="3530600" cy="5493159"/>
            </a:xfrm>
            <a:prstGeom prst="rect">
              <a:avLst/>
            </a:prstGeom>
            <a:noFill/>
            <a:ln w="25400">
              <a:solidFill>
                <a:srgbClr val="4D4D4D"/>
              </a:solidFill>
              <a:miter lim="800000"/>
              <a:headEnd/>
              <a:tailEnd/>
            </a:ln>
            <a:effectLst>
              <a:outerShdw dist="76200" dir="2700000" algn="tl" rotWithShape="0">
                <a:srgbClr val="4D4D4D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16"/>
            <p:cNvSpPr txBox="1">
              <a:spLocks noChangeArrowheads="1"/>
            </p:cNvSpPr>
            <p:nvPr/>
          </p:nvSpPr>
          <p:spPr bwMode="auto">
            <a:xfrm>
              <a:off x="-30163" y="5704582"/>
              <a:ext cx="9144001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obtaining lateral, anterior &amp; MEDIAL capsule exposure prior to </a:t>
              </a:r>
              <a:r>
                <a:rPr lang="en-US" sz="28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capsulotomy</a:t>
              </a:r>
              <a:r>
                <a:rPr lang="en-US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9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8" name="Group 3"/>
          <p:cNvGrpSpPr>
            <a:grpSpLocks/>
          </p:cNvGrpSpPr>
          <p:nvPr/>
        </p:nvGrpSpPr>
        <p:grpSpPr bwMode="auto">
          <a:xfrm>
            <a:off x="23848" y="1143001"/>
            <a:ext cx="4326250" cy="3705160"/>
            <a:chOff x="1654408" y="1219212"/>
            <a:chExt cx="4118909" cy="3573791"/>
          </a:xfrm>
        </p:grpSpPr>
        <p:grpSp>
          <p:nvGrpSpPr>
            <p:cNvPr id="123910" name="Group 2"/>
            <p:cNvGrpSpPr>
              <a:grpSpLocks/>
            </p:cNvGrpSpPr>
            <p:nvPr/>
          </p:nvGrpSpPr>
          <p:grpSpPr bwMode="auto">
            <a:xfrm>
              <a:off x="1654408" y="1219212"/>
              <a:ext cx="3929206" cy="3573791"/>
              <a:chOff x="1654408" y="1219212"/>
              <a:chExt cx="3929206" cy="3573791"/>
            </a:xfrm>
          </p:grpSpPr>
          <p:pic>
            <p:nvPicPr>
              <p:cNvPr id="123912" name="Picture 11" descr="L60 copy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7451"/>
              <a:stretch>
                <a:fillRect/>
              </a:stretch>
            </p:blipFill>
            <p:spPr bwMode="auto">
              <a:xfrm>
                <a:off x="1654408" y="1219212"/>
                <a:ext cx="3929205" cy="3573791"/>
              </a:xfrm>
              <a:prstGeom prst="rect">
                <a:avLst/>
              </a:prstGeom>
              <a:noFill/>
              <a:ln w="25400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dist="76201" dir="2700000" algn="tl" rotWithShape="0">
                  <a:srgbClr val="333333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3913" name="Rectangle 12"/>
              <p:cNvSpPr>
                <a:spLocks noChangeArrowheads="1"/>
              </p:cNvSpPr>
              <p:nvPr/>
            </p:nvSpPr>
            <p:spPr bwMode="auto">
              <a:xfrm>
                <a:off x="4589681" y="3456586"/>
                <a:ext cx="993933" cy="35352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charset="0"/>
                </a:endParaRPr>
              </a:p>
            </p:txBody>
          </p:sp>
        </p:grpSp>
        <p:sp>
          <p:nvSpPr>
            <p:cNvPr id="123911" name="Text Box 13"/>
            <p:cNvSpPr txBox="1">
              <a:spLocks noChangeArrowheads="1"/>
            </p:cNvSpPr>
            <p:nvPr/>
          </p:nvSpPr>
          <p:spPr bwMode="auto">
            <a:xfrm>
              <a:off x="4554121" y="3403691"/>
              <a:ext cx="1219196" cy="5232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b="1" dirty="0">
                  <a:solidFill>
                    <a:schemeClr val="bg2"/>
                  </a:solidFill>
                  <a:latin typeface="Times New Roman" charset="0"/>
                  <a:cs typeface="Times New Roman" charset="0"/>
                </a:rPr>
                <a:t>Transverse acetab. </a:t>
              </a:r>
              <a:r>
                <a:rPr lang="en-US" altLang="en-US" sz="1400" b="1" dirty="0" err="1">
                  <a:solidFill>
                    <a:schemeClr val="bg2"/>
                  </a:solidFill>
                  <a:latin typeface="Times New Roman" charset="0"/>
                  <a:cs typeface="Times New Roman" charset="0"/>
                </a:rPr>
                <a:t>lig</a:t>
              </a:r>
              <a:endParaRPr lang="en-US" altLang="en-US" sz="1400" b="1" dirty="0">
                <a:solidFill>
                  <a:schemeClr val="bg2"/>
                </a:solidFill>
                <a:latin typeface="Times New Roman" charset="0"/>
                <a:cs typeface="Times New Roman" charset="0"/>
              </a:endParaRPr>
            </a:p>
          </p:txBody>
        </p:sp>
      </p:grpSp>
      <p:sp>
        <p:nvSpPr>
          <p:cNvPr id="452622" name="Text Box 14"/>
          <p:cNvSpPr txBox="1">
            <a:spLocks noChangeArrowheads="1"/>
          </p:cNvSpPr>
          <p:nvPr/>
        </p:nvSpPr>
        <p:spPr bwMode="auto">
          <a:xfrm>
            <a:off x="0" y="5410200"/>
            <a:ext cx="8991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Open capsule medially &amp; cut transverse ligament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1"/>
          <a:stretch/>
        </p:blipFill>
        <p:spPr>
          <a:xfrm>
            <a:off x="4267200" y="1158240"/>
            <a:ext cx="4770120" cy="3689921"/>
          </a:xfrm>
          <a:prstGeom prst="rect">
            <a:avLst/>
          </a:prstGeom>
          <a:ln w="25400">
            <a:solidFill>
              <a:srgbClr val="333333"/>
            </a:solidFill>
          </a:ln>
          <a:effectLst>
            <a:outerShdw dist="76200" dir="2700000" algn="tl" rotWithShape="0">
              <a:srgbClr val="333333"/>
            </a:outerShdw>
          </a:effectLst>
        </p:spPr>
      </p:pic>
    </p:spTree>
    <p:extLst>
      <p:ext uri="{BB962C8B-B14F-4D97-AF65-F5344CB8AC3E}">
        <p14:creationId xmlns:p14="http://schemas.microsoft.com/office/powerpoint/2010/main" val="40534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Text Box 2"/>
          <p:cNvSpPr txBox="1">
            <a:spLocks noChangeArrowheads="1"/>
          </p:cNvSpPr>
          <p:nvPr/>
        </p:nvSpPr>
        <p:spPr bwMode="auto">
          <a:xfrm>
            <a:off x="0" y="61970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Reducible (too tight?)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. . . . How stable?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R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077200" cy="4560888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36" name="Text Box 4"/>
          <p:cNvSpPr txBox="1">
            <a:spLocks noChangeArrowheads="1"/>
          </p:cNvSpPr>
          <p:nvPr/>
        </p:nvSpPr>
        <p:spPr bwMode="auto">
          <a:xfrm>
            <a:off x="2209800" y="1560513"/>
            <a:ext cx="220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False acetab </a:t>
            </a:r>
          </a:p>
        </p:txBody>
      </p:sp>
      <p:sp>
        <p:nvSpPr>
          <p:cNvPr id="453637" name="Text Box 5"/>
          <p:cNvSpPr txBox="1">
            <a:spLocks noChangeArrowheads="1"/>
          </p:cNvSpPr>
          <p:nvPr/>
        </p:nvSpPr>
        <p:spPr bwMode="auto">
          <a:xfrm>
            <a:off x="6457950" y="140335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True acetab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>
            <a:off x="2089150" y="1993900"/>
            <a:ext cx="381000" cy="6096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H="1">
            <a:off x="7086600" y="1828800"/>
            <a:ext cx="304800" cy="762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2534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Attempt r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educing fem head </a:t>
            </a: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medially into true </a:t>
            </a: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acetab 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0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dh talk-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9" b="66054"/>
          <a:stretch/>
        </p:blipFill>
        <p:spPr bwMode="auto">
          <a:xfrm>
            <a:off x="-10160" y="2753360"/>
            <a:ext cx="4191000" cy="258064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dh talk-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0" r="10256" b="9677"/>
          <a:stretch/>
        </p:blipFill>
        <p:spPr bwMode="auto">
          <a:xfrm>
            <a:off x="4267200" y="2933700"/>
            <a:ext cx="4800600" cy="2400300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115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Post re-do R hip and now L open reduction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993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4170" y="1066800"/>
            <a:ext cx="592982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/>
              <a:t>Obrigado</a:t>
            </a:r>
          </a:p>
          <a:p>
            <a:pPr algn="ctr"/>
            <a:r>
              <a:rPr lang="en-US" sz="9600" b="1" dirty="0" smtClean="0"/>
              <a:t>--------------</a:t>
            </a:r>
          </a:p>
          <a:p>
            <a:pPr algn="ctr"/>
            <a:r>
              <a:rPr lang="en-US" sz="9600" b="1" dirty="0"/>
              <a:t>Thank </a:t>
            </a:r>
            <a:r>
              <a:rPr lang="en-US" sz="9600" b="1" dirty="0" smtClean="0"/>
              <a:t>you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50872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9369"/>
            <a:ext cx="4124795" cy="6076529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520" y="1933767"/>
            <a:ext cx="328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Anterior </a:t>
            </a:r>
            <a:r>
              <a:rPr lang="en-US" b="1" dirty="0" err="1" smtClean="0">
                <a:solidFill>
                  <a:schemeClr val="bg2"/>
                </a:solidFill>
              </a:rPr>
              <a:t>arthrotomy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018" y="48768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Possible PFO 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8601" y="4383315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Adductor </a:t>
            </a:r>
            <a:r>
              <a:rPr lang="en-US" b="1" dirty="0" err="1" smtClean="0">
                <a:solidFill>
                  <a:schemeClr val="bg2"/>
                </a:solidFill>
              </a:rPr>
              <a:t>tenotomy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92601" y="429623"/>
            <a:ext cx="5308599" cy="6092625"/>
            <a:chOff x="4292601" y="429623"/>
            <a:chExt cx="5308599" cy="6092625"/>
          </a:xfrm>
        </p:grpSpPr>
        <p:pic>
          <p:nvPicPr>
            <p:cNvPr id="3" name="Picture 6" descr="R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52"/>
            <a:stretch>
              <a:fillRect/>
            </a:stretch>
          </p:blipFill>
          <p:spPr bwMode="auto">
            <a:xfrm>
              <a:off x="4292601" y="429623"/>
              <a:ext cx="4724400" cy="6092625"/>
            </a:xfrm>
            <a:prstGeom prst="rect">
              <a:avLst/>
            </a:prstGeom>
            <a:noFill/>
            <a:ln w="25400">
              <a:solidFill>
                <a:srgbClr val="333333"/>
              </a:solidFill>
              <a:miter lim="800000"/>
              <a:headEnd/>
              <a:tailEnd/>
            </a:ln>
            <a:effectLst>
              <a:outerShdw dist="76200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73701" y="5338465"/>
              <a:ext cx="2362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Tensor </a:t>
              </a:r>
              <a:r>
                <a:rPr lang="en-US" b="1" dirty="0" err="1" smtClean="0">
                  <a:solidFill>
                    <a:schemeClr val="bg2"/>
                  </a:solidFill>
                </a:rPr>
                <a:t>sartorius</a:t>
              </a:r>
              <a:r>
                <a:rPr lang="en-US" b="1" dirty="0" smtClean="0">
                  <a:solidFill>
                    <a:schemeClr val="bg2"/>
                  </a:solidFill>
                </a:rPr>
                <a:t> interval 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91400" y="3967816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/>
                  </a:solidFill>
                </a:rPr>
                <a:t>Rectus </a:t>
              </a:r>
              <a:r>
                <a:rPr lang="en-US" b="1" dirty="0" err="1" smtClean="0">
                  <a:solidFill>
                    <a:schemeClr val="bg2"/>
                  </a:solidFill>
                </a:rPr>
                <a:t>tenotomy</a:t>
              </a:r>
              <a:r>
                <a:rPr lang="en-US" b="1" dirty="0" smtClean="0">
                  <a:solidFill>
                    <a:schemeClr val="bg2"/>
                  </a:solidFill>
                </a:rPr>
                <a:t> 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6781800" y="4383314"/>
              <a:ext cx="762000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145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t="12174" r="8112" b="16885"/>
          <a:stretch/>
        </p:blipFill>
        <p:spPr>
          <a:xfrm>
            <a:off x="152400" y="148086"/>
            <a:ext cx="5410200" cy="6328914"/>
          </a:xfrm>
          <a:prstGeom prst="rect">
            <a:avLst/>
          </a:prstGeom>
          <a:ln w="254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38800" y="1976497"/>
            <a:ext cx="350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First obtain </a:t>
            </a:r>
            <a:r>
              <a:rPr lang="en-US" sz="3200" b="1" dirty="0"/>
              <a:t>l</a:t>
            </a:r>
            <a:r>
              <a:rPr lang="en-US" sz="3200" b="1" dirty="0" smtClean="0"/>
              <a:t>ateral exposure . . . Reflect abductors off capsule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662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6528" r="11214" b="8602"/>
          <a:stretch/>
        </p:blipFill>
        <p:spPr>
          <a:xfrm>
            <a:off x="152400" y="839219"/>
            <a:ext cx="3743529" cy="5530212"/>
          </a:xfrm>
          <a:prstGeom prst="rect">
            <a:avLst/>
          </a:prstGeom>
          <a:ln w="254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4191000" y="868679"/>
            <a:ext cx="4816701" cy="5957952"/>
            <a:chOff x="4191000" y="868679"/>
            <a:chExt cx="4816701" cy="5957952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5207861" y="6369431"/>
              <a:ext cx="2133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Tight psoas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191000" y="868679"/>
              <a:ext cx="4816701" cy="5486401"/>
              <a:chOff x="4317139" y="685799"/>
              <a:chExt cx="4816701" cy="5486401"/>
            </a:xfrm>
          </p:grpSpPr>
          <p:pic>
            <p:nvPicPr>
              <p:cNvPr id="10" name="Picture 4" descr="4-4-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1" b="3380"/>
              <a:stretch/>
            </p:blipFill>
            <p:spPr bwMode="auto">
              <a:xfrm>
                <a:off x="4317139" y="685799"/>
                <a:ext cx="4680503" cy="5486401"/>
              </a:xfrm>
              <a:prstGeom prst="rect">
                <a:avLst/>
              </a:prstGeom>
              <a:noFill/>
              <a:ln w="25400">
                <a:solidFill>
                  <a:srgbClr val="4D4D4D"/>
                </a:solidFill>
                <a:miter lim="800000"/>
                <a:headEnd/>
                <a:tailEnd/>
              </a:ln>
              <a:effectLst>
                <a:outerShdw dist="76201" dir="2700000" algn="tl" rotWithShape="0">
                  <a:srgbClr val="4D4D4D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609840" y="2133600"/>
                <a:ext cx="1524000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Femoral nerve </a:t>
                </a:r>
                <a:endParaRPr lang="en-US" sz="1600" b="1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876800" y="5105400"/>
                <a:ext cx="1676400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err="1" smtClean="0"/>
                  <a:t>Iliopsoas</a:t>
                </a:r>
                <a:r>
                  <a:rPr lang="en-US" sz="1600" b="1" dirty="0" smtClean="0"/>
                  <a:t> tendon</a:t>
                </a:r>
                <a:endParaRPr lang="en-US" sz="1600" b="1" dirty="0"/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-9729" y="0"/>
            <a:ext cx="8544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Then expose anterior &amp; medial capsule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364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992" b="1145"/>
          <a:stretch/>
        </p:blipFill>
        <p:spPr>
          <a:xfrm>
            <a:off x="76200" y="1334337"/>
            <a:ext cx="3905330" cy="4380663"/>
          </a:xfrm>
          <a:prstGeom prst="rect">
            <a:avLst/>
          </a:prstGeom>
          <a:ln w="635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5"/>
          <a:stretch/>
        </p:blipFill>
        <p:spPr>
          <a:xfrm>
            <a:off x="4114800" y="1772904"/>
            <a:ext cx="4953000" cy="3795487"/>
          </a:xfrm>
          <a:prstGeom prst="rect">
            <a:avLst/>
          </a:prstGeom>
          <a:ln w="25400">
            <a:solidFill>
              <a:srgbClr val="4D4D4D"/>
            </a:solidFill>
          </a:ln>
          <a:effectLst>
            <a:outerShdw dist="76200" dir="2700000" algn="tl" rotWithShape="0">
              <a:srgbClr val="4D4D4D"/>
            </a:outerShdw>
          </a:effectLst>
        </p:spPr>
      </p:pic>
    </p:spTree>
    <p:extLst>
      <p:ext uri="{BB962C8B-B14F-4D97-AF65-F5344CB8AC3E}">
        <p14:creationId xmlns:p14="http://schemas.microsoft.com/office/powerpoint/2010/main" val="185313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R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3505200" cy="5453640"/>
          </a:xfrm>
          <a:prstGeom prst="rect">
            <a:avLst/>
          </a:prstGeom>
          <a:noFill/>
          <a:ln w="25400">
            <a:solidFill>
              <a:srgbClr val="4D4D4D"/>
            </a:solidFill>
            <a:miter lim="800000"/>
            <a:headEnd/>
            <a:tailEnd/>
          </a:ln>
          <a:effectLst>
            <a:outerShdw dist="76200" dir="2700000" algn="tl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-30163" y="5611813"/>
            <a:ext cx="91440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obtaining lateral, anterior &amp; MEDIAL capsule is critical 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26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ig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9" y="139044"/>
            <a:ext cx="4697655" cy="3137556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ig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118" y="3429000"/>
            <a:ext cx="4715015" cy="3198312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ffectLst>
            <a:outerShdw dist="76200" dir="2700000" algn="ctr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42952" y="14267"/>
            <a:ext cx="2514600" cy="3414713"/>
            <a:chOff x="1776" y="2115"/>
            <a:chExt cx="1584" cy="2151"/>
          </a:xfrm>
        </p:grpSpPr>
        <p:pic>
          <p:nvPicPr>
            <p:cNvPr id="5" name="Picture 8" descr="mosley~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r="4379"/>
            <a:stretch>
              <a:fillRect/>
            </a:stretch>
          </p:blipFill>
          <p:spPr bwMode="auto">
            <a:xfrm>
              <a:off x="1793" y="2115"/>
              <a:ext cx="1548" cy="1916"/>
            </a:xfrm>
            <a:prstGeom prst="rect">
              <a:avLst/>
            </a:prstGeom>
            <a:noFill/>
            <a:ln w="25400">
              <a:solidFill>
                <a:srgbClr val="333333"/>
              </a:solidFill>
              <a:miter lim="800000"/>
              <a:headEnd/>
              <a:tailEnd/>
            </a:ln>
            <a:effectLst>
              <a:outerShdw dist="76201" dir="2700000" algn="ctr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776" y="3978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Deformed head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1000" y="3386781"/>
            <a:ext cx="4351337" cy="3471219"/>
            <a:chOff x="3949701" y="3032105"/>
            <a:chExt cx="4351337" cy="3471219"/>
          </a:xfrm>
        </p:grpSpPr>
        <p:grpSp>
          <p:nvGrpSpPr>
            <p:cNvPr id="8" name="Group 7"/>
            <p:cNvGrpSpPr/>
            <p:nvPr/>
          </p:nvGrpSpPr>
          <p:grpSpPr>
            <a:xfrm>
              <a:off x="3949701" y="3148013"/>
              <a:ext cx="4351337" cy="3355311"/>
              <a:chOff x="3949701" y="3148013"/>
              <a:chExt cx="4351337" cy="3355311"/>
            </a:xfrm>
          </p:grpSpPr>
          <p:pic>
            <p:nvPicPr>
              <p:cNvPr id="11" name="Picture 10" descr="mosley~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33"/>
              <a:stretch>
                <a:fillRect/>
              </a:stretch>
            </p:blipFill>
            <p:spPr bwMode="auto">
              <a:xfrm flipH="1">
                <a:off x="3949701" y="3148013"/>
                <a:ext cx="3606800" cy="3049588"/>
              </a:xfrm>
              <a:prstGeom prst="rect">
                <a:avLst/>
              </a:prstGeom>
              <a:noFill/>
              <a:ln w="25400">
                <a:solidFill>
                  <a:srgbClr val="333333"/>
                </a:solidFill>
                <a:miter lim="800000"/>
                <a:headEnd/>
                <a:tailEnd/>
              </a:ln>
              <a:effectLst>
                <a:outerShdw dist="76201" dir="2700000" algn="ctr" rotWithShape="0">
                  <a:srgbClr val="333333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711701" y="6046124"/>
                <a:ext cx="3589337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b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Colin Moseley</a:t>
                </a:r>
                <a:r>
                  <a:rPr lang="en-US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, et al</a:t>
                </a:r>
              </a:p>
            </p:txBody>
          </p:sp>
        </p:grp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5334000" y="3032105"/>
              <a:ext cx="2222501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 dirty="0" err="1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Arthrogram</a:t>
              </a:r>
              <a:r>
                <a:rPr lang="en-US" b="1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endParaRPr lang="en-US" b="1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4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00CC99"/>
      </a:accent1>
      <a:accent2>
        <a:srgbClr val="3333CC"/>
      </a:accent2>
      <a:accent3>
        <a:srgbClr val="AAAA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00CC99"/>
      </a:accent1>
      <a:accent2>
        <a:srgbClr val="3333CC"/>
      </a:accent2>
      <a:accent3>
        <a:srgbClr val="AAAA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26749</TotalTime>
  <Words>401</Words>
  <Application>Microsoft Office PowerPoint</Application>
  <PresentationFormat>On-screen Show (4:3)</PresentationFormat>
  <Paragraphs>85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Calibri</vt:lpstr>
      <vt:lpstr>Times New Roman</vt:lpstr>
      <vt:lpstr>Blank Presentation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Shriners Hospitals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Medical Staff</dc:creator>
  <cp:lastModifiedBy>Russell, Dawn</cp:lastModifiedBy>
  <cp:revision>404</cp:revision>
  <cp:lastPrinted>2017-10-03T11:53:45Z</cp:lastPrinted>
  <dcterms:created xsi:type="dcterms:W3CDTF">2001-06-18T13:11:50Z</dcterms:created>
  <dcterms:modified xsi:type="dcterms:W3CDTF">2017-10-10T13:59:06Z</dcterms:modified>
</cp:coreProperties>
</file>